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tif" ContentType="image/tiff"/>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85" r:id="rId1"/>
  </p:sldMasterIdLst>
  <p:notesMasterIdLst>
    <p:notesMasterId r:id="rId105"/>
  </p:notesMasterIdLst>
  <p:handoutMasterIdLst>
    <p:handoutMasterId r:id="rId106"/>
  </p:handoutMasterIdLst>
  <p:sldIdLst>
    <p:sldId id="257" r:id="rId2"/>
    <p:sldId id="446" r:id="rId3"/>
    <p:sldId id="427" r:id="rId4"/>
    <p:sldId id="361" r:id="rId5"/>
    <p:sldId id="264" r:id="rId6"/>
    <p:sldId id="362" r:id="rId7"/>
    <p:sldId id="428" r:id="rId8"/>
    <p:sldId id="429" r:id="rId9"/>
    <p:sldId id="430" r:id="rId10"/>
    <p:sldId id="431" r:id="rId11"/>
    <p:sldId id="270" r:id="rId12"/>
    <p:sldId id="273" r:id="rId13"/>
    <p:sldId id="364" r:id="rId14"/>
    <p:sldId id="432" r:id="rId15"/>
    <p:sldId id="433" r:id="rId16"/>
    <p:sldId id="434" r:id="rId17"/>
    <p:sldId id="435" r:id="rId18"/>
    <p:sldId id="436" r:id="rId19"/>
    <p:sldId id="437" r:id="rId20"/>
    <p:sldId id="438" r:id="rId21"/>
    <p:sldId id="439" r:id="rId22"/>
    <p:sldId id="363" r:id="rId23"/>
    <p:sldId id="284" r:id="rId24"/>
    <p:sldId id="365" r:id="rId25"/>
    <p:sldId id="447" r:id="rId26"/>
    <p:sldId id="366" r:id="rId27"/>
    <p:sldId id="367" r:id="rId28"/>
    <p:sldId id="290" r:id="rId29"/>
    <p:sldId id="291" r:id="rId30"/>
    <p:sldId id="292" r:id="rId31"/>
    <p:sldId id="368" r:id="rId32"/>
    <p:sldId id="369" r:id="rId33"/>
    <p:sldId id="443" r:id="rId34"/>
    <p:sldId id="460" r:id="rId35"/>
    <p:sldId id="370" r:id="rId36"/>
    <p:sldId id="371" r:id="rId37"/>
    <p:sldId id="461" r:id="rId38"/>
    <p:sldId id="444" r:id="rId39"/>
    <p:sldId id="372" r:id="rId40"/>
    <p:sldId id="445" r:id="rId41"/>
    <p:sldId id="373" r:id="rId42"/>
    <p:sldId id="374" r:id="rId43"/>
    <p:sldId id="375" r:id="rId44"/>
    <p:sldId id="376" r:id="rId45"/>
    <p:sldId id="377" r:id="rId46"/>
    <p:sldId id="378" r:id="rId47"/>
    <p:sldId id="379" r:id="rId48"/>
    <p:sldId id="440" r:id="rId49"/>
    <p:sldId id="448" r:id="rId50"/>
    <p:sldId id="381" r:id="rId51"/>
    <p:sldId id="382" r:id="rId52"/>
    <p:sldId id="383" r:id="rId53"/>
    <p:sldId id="384" r:id="rId54"/>
    <p:sldId id="385" r:id="rId55"/>
    <p:sldId id="386" r:id="rId56"/>
    <p:sldId id="449" r:id="rId57"/>
    <p:sldId id="387" r:id="rId58"/>
    <p:sldId id="463" r:id="rId59"/>
    <p:sldId id="390" r:id="rId60"/>
    <p:sldId id="391" r:id="rId61"/>
    <p:sldId id="392" r:id="rId62"/>
    <p:sldId id="393" r:id="rId63"/>
    <p:sldId id="394" r:id="rId64"/>
    <p:sldId id="395" r:id="rId65"/>
    <p:sldId id="396" r:id="rId66"/>
    <p:sldId id="397" r:id="rId67"/>
    <p:sldId id="450" r:id="rId68"/>
    <p:sldId id="398" r:id="rId69"/>
    <p:sldId id="441" r:id="rId70"/>
    <p:sldId id="442" r:id="rId71"/>
    <p:sldId id="399" r:id="rId72"/>
    <p:sldId id="462" r:id="rId73"/>
    <p:sldId id="400" r:id="rId74"/>
    <p:sldId id="401" r:id="rId75"/>
    <p:sldId id="402" r:id="rId76"/>
    <p:sldId id="332" r:id="rId77"/>
    <p:sldId id="459" r:id="rId78"/>
    <p:sldId id="458" r:id="rId79"/>
    <p:sldId id="403" r:id="rId80"/>
    <p:sldId id="404" r:id="rId81"/>
    <p:sldId id="405" r:id="rId82"/>
    <p:sldId id="406" r:id="rId83"/>
    <p:sldId id="407" r:id="rId84"/>
    <p:sldId id="408" r:id="rId85"/>
    <p:sldId id="409" r:id="rId86"/>
    <p:sldId id="410" r:id="rId87"/>
    <p:sldId id="411" r:id="rId88"/>
    <p:sldId id="453" r:id="rId89"/>
    <p:sldId id="412" r:id="rId90"/>
    <p:sldId id="413" r:id="rId91"/>
    <p:sldId id="414" r:id="rId92"/>
    <p:sldId id="415" r:id="rId93"/>
    <p:sldId id="454" r:id="rId94"/>
    <p:sldId id="455" r:id="rId95"/>
    <p:sldId id="456" r:id="rId96"/>
    <p:sldId id="457" r:id="rId97"/>
    <p:sldId id="451" r:id="rId98"/>
    <p:sldId id="417" r:id="rId99"/>
    <p:sldId id="418" r:id="rId100"/>
    <p:sldId id="419" r:id="rId101"/>
    <p:sldId id="420" r:id="rId102"/>
    <p:sldId id="421" r:id="rId103"/>
    <p:sldId id="416" r:id="rId104"/>
  </p:sldIdLst>
  <p:sldSz cx="9144000" cy="6858000" type="screen4x3"/>
  <p:notesSz cx="6858000" cy="9144000"/>
  <p:defaultText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anne Terbrack" initials="HT" lastIdx="1"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416" autoAdjust="0"/>
    <p:restoredTop sz="94533" autoAdjust="0"/>
  </p:normalViewPr>
  <p:slideViewPr>
    <p:cSldViewPr snapToGrid="0" snapToObjects="1">
      <p:cViewPr>
        <p:scale>
          <a:sx n="110" d="100"/>
          <a:sy n="110" d="100"/>
        </p:scale>
        <p:origin x="-1626" y="-270"/>
      </p:cViewPr>
      <p:guideLst>
        <p:guide orient="horz" pos="2160"/>
        <p:guide pos="2880"/>
      </p:guideLst>
    </p:cSldViewPr>
  </p:slideViewPr>
  <p:notesTextViewPr>
    <p:cViewPr>
      <p:scale>
        <a:sx n="100" d="100"/>
        <a:sy n="100" d="100"/>
      </p:scale>
      <p:origin x="0" y="0"/>
    </p:cViewPr>
  </p:notesTextViewPr>
  <p:sorterViewPr>
    <p:cViewPr varScale="1">
      <p:scale>
        <a:sx n="100" d="100"/>
        <a:sy n="100" d="100"/>
      </p:scale>
      <p:origin x="0" y="-13026"/>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commentAuthors" Target="commentAuthors.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handoutMaster" Target="handoutMasters/handout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viewProps" Target="viewProps.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0D4C1EF-E8EB-40AA-BA85-DC624F7B6BAE}" type="doc">
      <dgm:prSet loTypeId="urn:microsoft.com/office/officeart/2005/8/layout/venn1" loCatId="relationship" qsTypeId="urn:microsoft.com/office/officeart/2005/8/quickstyle/simple1" qsCatId="simple" csTypeId="urn:microsoft.com/office/officeart/2005/8/colors/accent1_2" csCatId="accent1" phldr="1"/>
      <dgm:spPr/>
    </dgm:pt>
    <dgm:pt modelId="{43B13BB6-BC9A-458F-80E9-0A917E812A5A}">
      <dgm:prSet phldrT="[Text]"/>
      <dgm:spPr>
        <a:solidFill>
          <a:schemeClr val="accent6">
            <a:alpha val="66000"/>
          </a:schemeClr>
        </a:solidFill>
      </dgm:spPr>
      <dgm:t>
        <a:bodyPr/>
        <a:lstStyle/>
        <a:p>
          <a:r>
            <a:rPr lang="en-US" noProof="0" dirty="0" smtClean="0"/>
            <a:t>Ecology</a:t>
          </a:r>
          <a:endParaRPr lang="en-US" noProof="0" dirty="0"/>
        </a:p>
      </dgm:t>
    </dgm:pt>
    <dgm:pt modelId="{12EA8579-F01F-4527-84B8-D449E9EF1720}" type="parTrans" cxnId="{121FF87D-0A4C-40BD-A268-C8A34F114E44}">
      <dgm:prSet/>
      <dgm:spPr/>
      <dgm:t>
        <a:bodyPr/>
        <a:lstStyle/>
        <a:p>
          <a:endParaRPr lang="de-DE"/>
        </a:p>
      </dgm:t>
    </dgm:pt>
    <dgm:pt modelId="{3602108E-E0D2-47E2-974E-6FA9C73DC90D}" type="sibTrans" cxnId="{121FF87D-0A4C-40BD-A268-C8A34F114E44}">
      <dgm:prSet/>
      <dgm:spPr/>
      <dgm:t>
        <a:bodyPr/>
        <a:lstStyle/>
        <a:p>
          <a:endParaRPr lang="de-DE"/>
        </a:p>
      </dgm:t>
    </dgm:pt>
    <dgm:pt modelId="{80ECA2B7-E452-4E8A-8CC8-215864CF1829}">
      <dgm:prSet phldrT="[Text]"/>
      <dgm:spPr>
        <a:solidFill>
          <a:schemeClr val="accent6">
            <a:alpha val="66000"/>
          </a:schemeClr>
        </a:solidFill>
      </dgm:spPr>
      <dgm:t>
        <a:bodyPr/>
        <a:lstStyle/>
        <a:p>
          <a:r>
            <a:rPr lang="en-US" noProof="0" dirty="0" smtClean="0"/>
            <a:t>Economy</a:t>
          </a:r>
          <a:endParaRPr lang="en-US" noProof="0" dirty="0"/>
        </a:p>
      </dgm:t>
    </dgm:pt>
    <dgm:pt modelId="{DAA9BFF8-2E56-4385-BC25-A1A454803501}" type="parTrans" cxnId="{E4AB5392-62F8-4DD4-8A16-5A2D43C0C86C}">
      <dgm:prSet/>
      <dgm:spPr/>
      <dgm:t>
        <a:bodyPr/>
        <a:lstStyle/>
        <a:p>
          <a:endParaRPr lang="de-DE"/>
        </a:p>
      </dgm:t>
    </dgm:pt>
    <dgm:pt modelId="{AAA9F9F4-BA67-40FB-9BF0-B2F69C6DAAD2}" type="sibTrans" cxnId="{E4AB5392-62F8-4DD4-8A16-5A2D43C0C86C}">
      <dgm:prSet/>
      <dgm:spPr/>
      <dgm:t>
        <a:bodyPr/>
        <a:lstStyle/>
        <a:p>
          <a:endParaRPr lang="de-DE"/>
        </a:p>
      </dgm:t>
    </dgm:pt>
    <dgm:pt modelId="{9C0A1F5B-9F78-421F-A2E3-88C9C0C31B0A}">
      <dgm:prSet phldrT="[Text]"/>
      <dgm:spPr>
        <a:solidFill>
          <a:schemeClr val="accent6">
            <a:alpha val="66000"/>
          </a:schemeClr>
        </a:solidFill>
      </dgm:spPr>
      <dgm:t>
        <a:bodyPr/>
        <a:lstStyle/>
        <a:p>
          <a:r>
            <a:rPr lang="en-US" noProof="0" dirty="0" smtClean="0"/>
            <a:t>Social</a:t>
          </a:r>
          <a:endParaRPr lang="en-US" noProof="0" dirty="0"/>
        </a:p>
      </dgm:t>
    </dgm:pt>
    <dgm:pt modelId="{4A6CF13A-4E72-4DE0-87A0-75B20E789767}" type="parTrans" cxnId="{896441C7-FC48-4E19-8247-E64111A46848}">
      <dgm:prSet/>
      <dgm:spPr/>
      <dgm:t>
        <a:bodyPr/>
        <a:lstStyle/>
        <a:p>
          <a:endParaRPr lang="de-DE"/>
        </a:p>
      </dgm:t>
    </dgm:pt>
    <dgm:pt modelId="{5F24873E-E6EA-44E8-8B0A-779CEED3FE82}" type="sibTrans" cxnId="{896441C7-FC48-4E19-8247-E64111A46848}">
      <dgm:prSet/>
      <dgm:spPr/>
      <dgm:t>
        <a:bodyPr/>
        <a:lstStyle/>
        <a:p>
          <a:endParaRPr lang="de-DE"/>
        </a:p>
      </dgm:t>
    </dgm:pt>
    <dgm:pt modelId="{CE597B75-3EFD-47DB-8038-EF0FD919CF77}" type="pres">
      <dgm:prSet presAssocID="{F0D4C1EF-E8EB-40AA-BA85-DC624F7B6BAE}" presName="compositeShape" presStyleCnt="0">
        <dgm:presLayoutVars>
          <dgm:chMax val="7"/>
          <dgm:dir/>
          <dgm:resizeHandles val="exact"/>
        </dgm:presLayoutVars>
      </dgm:prSet>
      <dgm:spPr/>
    </dgm:pt>
    <dgm:pt modelId="{25C1D5EB-7705-476E-97D5-7C83F9150961}" type="pres">
      <dgm:prSet presAssocID="{43B13BB6-BC9A-458F-80E9-0A917E812A5A}" presName="circ1" presStyleLbl="vennNode1" presStyleIdx="0" presStyleCnt="3"/>
      <dgm:spPr/>
      <dgm:t>
        <a:bodyPr/>
        <a:lstStyle/>
        <a:p>
          <a:endParaRPr lang="de-DE"/>
        </a:p>
      </dgm:t>
    </dgm:pt>
    <dgm:pt modelId="{F2B25EF8-602E-4735-A7E1-97D78DF929D9}" type="pres">
      <dgm:prSet presAssocID="{43B13BB6-BC9A-458F-80E9-0A917E812A5A}" presName="circ1Tx" presStyleLbl="revTx" presStyleIdx="0" presStyleCnt="0">
        <dgm:presLayoutVars>
          <dgm:chMax val="0"/>
          <dgm:chPref val="0"/>
          <dgm:bulletEnabled val="1"/>
        </dgm:presLayoutVars>
      </dgm:prSet>
      <dgm:spPr/>
      <dgm:t>
        <a:bodyPr/>
        <a:lstStyle/>
        <a:p>
          <a:endParaRPr lang="de-DE"/>
        </a:p>
      </dgm:t>
    </dgm:pt>
    <dgm:pt modelId="{F42D1137-C64A-442C-931B-63E9B39989D2}" type="pres">
      <dgm:prSet presAssocID="{80ECA2B7-E452-4E8A-8CC8-215864CF1829}" presName="circ2" presStyleLbl="vennNode1" presStyleIdx="1" presStyleCnt="3"/>
      <dgm:spPr/>
      <dgm:t>
        <a:bodyPr/>
        <a:lstStyle/>
        <a:p>
          <a:endParaRPr lang="de-DE"/>
        </a:p>
      </dgm:t>
    </dgm:pt>
    <dgm:pt modelId="{B86B3F08-79CC-4880-A102-ED53E674D012}" type="pres">
      <dgm:prSet presAssocID="{80ECA2B7-E452-4E8A-8CC8-215864CF1829}" presName="circ2Tx" presStyleLbl="revTx" presStyleIdx="0" presStyleCnt="0">
        <dgm:presLayoutVars>
          <dgm:chMax val="0"/>
          <dgm:chPref val="0"/>
          <dgm:bulletEnabled val="1"/>
        </dgm:presLayoutVars>
      </dgm:prSet>
      <dgm:spPr/>
      <dgm:t>
        <a:bodyPr/>
        <a:lstStyle/>
        <a:p>
          <a:endParaRPr lang="de-DE"/>
        </a:p>
      </dgm:t>
    </dgm:pt>
    <dgm:pt modelId="{77F6A25F-CC50-4460-A367-0193F6A69DA6}" type="pres">
      <dgm:prSet presAssocID="{9C0A1F5B-9F78-421F-A2E3-88C9C0C31B0A}" presName="circ3" presStyleLbl="vennNode1" presStyleIdx="2" presStyleCnt="3"/>
      <dgm:spPr/>
      <dgm:t>
        <a:bodyPr/>
        <a:lstStyle/>
        <a:p>
          <a:endParaRPr lang="de-DE"/>
        </a:p>
      </dgm:t>
    </dgm:pt>
    <dgm:pt modelId="{53BD0C0A-0BB9-4EF4-AF0D-1A59341C7496}" type="pres">
      <dgm:prSet presAssocID="{9C0A1F5B-9F78-421F-A2E3-88C9C0C31B0A}" presName="circ3Tx" presStyleLbl="revTx" presStyleIdx="0" presStyleCnt="0">
        <dgm:presLayoutVars>
          <dgm:chMax val="0"/>
          <dgm:chPref val="0"/>
          <dgm:bulletEnabled val="1"/>
        </dgm:presLayoutVars>
      </dgm:prSet>
      <dgm:spPr/>
      <dgm:t>
        <a:bodyPr/>
        <a:lstStyle/>
        <a:p>
          <a:endParaRPr lang="de-DE"/>
        </a:p>
      </dgm:t>
    </dgm:pt>
  </dgm:ptLst>
  <dgm:cxnLst>
    <dgm:cxn modelId="{E4AB5392-62F8-4DD4-8A16-5A2D43C0C86C}" srcId="{F0D4C1EF-E8EB-40AA-BA85-DC624F7B6BAE}" destId="{80ECA2B7-E452-4E8A-8CC8-215864CF1829}" srcOrd="1" destOrd="0" parTransId="{DAA9BFF8-2E56-4385-BC25-A1A454803501}" sibTransId="{AAA9F9F4-BA67-40FB-9BF0-B2F69C6DAAD2}"/>
    <dgm:cxn modelId="{38E09FAD-CA24-474A-A065-A2593D33C142}" type="presOf" srcId="{9C0A1F5B-9F78-421F-A2E3-88C9C0C31B0A}" destId="{77F6A25F-CC50-4460-A367-0193F6A69DA6}" srcOrd="0" destOrd="0" presId="urn:microsoft.com/office/officeart/2005/8/layout/venn1"/>
    <dgm:cxn modelId="{24711236-8BF6-4E52-B411-65EC99FFFF48}" type="presOf" srcId="{43B13BB6-BC9A-458F-80E9-0A917E812A5A}" destId="{25C1D5EB-7705-476E-97D5-7C83F9150961}" srcOrd="0" destOrd="0" presId="urn:microsoft.com/office/officeart/2005/8/layout/venn1"/>
    <dgm:cxn modelId="{43EE393B-35D7-4C6C-A5AB-7B893F79FF82}" type="presOf" srcId="{9C0A1F5B-9F78-421F-A2E3-88C9C0C31B0A}" destId="{53BD0C0A-0BB9-4EF4-AF0D-1A59341C7496}" srcOrd="1" destOrd="0" presId="urn:microsoft.com/office/officeart/2005/8/layout/venn1"/>
    <dgm:cxn modelId="{896441C7-FC48-4E19-8247-E64111A46848}" srcId="{F0D4C1EF-E8EB-40AA-BA85-DC624F7B6BAE}" destId="{9C0A1F5B-9F78-421F-A2E3-88C9C0C31B0A}" srcOrd="2" destOrd="0" parTransId="{4A6CF13A-4E72-4DE0-87A0-75B20E789767}" sibTransId="{5F24873E-E6EA-44E8-8B0A-779CEED3FE82}"/>
    <dgm:cxn modelId="{F3EA6E30-DF8E-49C7-A047-EB6CC234EC99}" type="presOf" srcId="{43B13BB6-BC9A-458F-80E9-0A917E812A5A}" destId="{F2B25EF8-602E-4735-A7E1-97D78DF929D9}" srcOrd="1" destOrd="0" presId="urn:microsoft.com/office/officeart/2005/8/layout/venn1"/>
    <dgm:cxn modelId="{373A66B3-C061-490B-B451-9F57C17089BB}" type="presOf" srcId="{80ECA2B7-E452-4E8A-8CC8-215864CF1829}" destId="{F42D1137-C64A-442C-931B-63E9B39989D2}" srcOrd="0" destOrd="0" presId="urn:microsoft.com/office/officeart/2005/8/layout/venn1"/>
    <dgm:cxn modelId="{16792B9D-57FE-4607-A237-2E17742FB282}" type="presOf" srcId="{F0D4C1EF-E8EB-40AA-BA85-DC624F7B6BAE}" destId="{CE597B75-3EFD-47DB-8038-EF0FD919CF77}" srcOrd="0" destOrd="0" presId="urn:microsoft.com/office/officeart/2005/8/layout/venn1"/>
    <dgm:cxn modelId="{D307D916-43A5-4AED-B36D-B03CA0675042}" type="presOf" srcId="{80ECA2B7-E452-4E8A-8CC8-215864CF1829}" destId="{B86B3F08-79CC-4880-A102-ED53E674D012}" srcOrd="1" destOrd="0" presId="urn:microsoft.com/office/officeart/2005/8/layout/venn1"/>
    <dgm:cxn modelId="{121FF87D-0A4C-40BD-A268-C8A34F114E44}" srcId="{F0D4C1EF-E8EB-40AA-BA85-DC624F7B6BAE}" destId="{43B13BB6-BC9A-458F-80E9-0A917E812A5A}" srcOrd="0" destOrd="0" parTransId="{12EA8579-F01F-4527-84B8-D449E9EF1720}" sibTransId="{3602108E-E0D2-47E2-974E-6FA9C73DC90D}"/>
    <dgm:cxn modelId="{85721357-386A-463E-94D2-34988DD775EE}" type="presParOf" srcId="{CE597B75-3EFD-47DB-8038-EF0FD919CF77}" destId="{25C1D5EB-7705-476E-97D5-7C83F9150961}" srcOrd="0" destOrd="0" presId="urn:microsoft.com/office/officeart/2005/8/layout/venn1"/>
    <dgm:cxn modelId="{CC7C3448-F7DD-4512-9EC4-4A7286167F2E}" type="presParOf" srcId="{CE597B75-3EFD-47DB-8038-EF0FD919CF77}" destId="{F2B25EF8-602E-4735-A7E1-97D78DF929D9}" srcOrd="1" destOrd="0" presId="urn:microsoft.com/office/officeart/2005/8/layout/venn1"/>
    <dgm:cxn modelId="{DF0285E2-C633-4ADF-B7EF-F9642DF9DCA2}" type="presParOf" srcId="{CE597B75-3EFD-47DB-8038-EF0FD919CF77}" destId="{F42D1137-C64A-442C-931B-63E9B39989D2}" srcOrd="2" destOrd="0" presId="urn:microsoft.com/office/officeart/2005/8/layout/venn1"/>
    <dgm:cxn modelId="{508B9BC9-93EF-468C-B447-769BED61848D}" type="presParOf" srcId="{CE597B75-3EFD-47DB-8038-EF0FD919CF77}" destId="{B86B3F08-79CC-4880-A102-ED53E674D012}" srcOrd="3" destOrd="0" presId="urn:microsoft.com/office/officeart/2005/8/layout/venn1"/>
    <dgm:cxn modelId="{905837A4-A8AC-403F-B04C-1BD5B47E0F13}" type="presParOf" srcId="{CE597B75-3EFD-47DB-8038-EF0FD919CF77}" destId="{77F6A25F-CC50-4460-A367-0193F6A69DA6}" srcOrd="4" destOrd="0" presId="urn:microsoft.com/office/officeart/2005/8/layout/venn1"/>
    <dgm:cxn modelId="{B78066A7-95E1-4D27-B8F2-3B08B4C59EB9}" type="presParOf" srcId="{CE597B75-3EFD-47DB-8038-EF0FD919CF77}" destId="{53BD0C0A-0BB9-4EF4-AF0D-1A59341C7496}" srcOrd="5" destOrd="0" presId="urn:microsoft.com/office/officeart/2005/8/layout/ven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berschrift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D836A58D-9714-9849-8B85-FF44223835E8}" type="datetimeFigureOut">
              <a:rPr lang="de-DE" smtClean="0"/>
              <a:t>12.11.2015</a:t>
            </a:fld>
            <a:endParaRPr lang="de-DE"/>
          </a:p>
        </p:txBody>
      </p:sp>
      <p:sp>
        <p:nvSpPr>
          <p:cNvPr id="4" name="Fußzeilenplatzhalt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de-DE"/>
          </a:p>
        </p:txBody>
      </p:sp>
      <p:sp>
        <p:nvSpPr>
          <p:cNvPr id="5" name="Foliennummernplatzhalt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F9F07664-FE85-784B-BCA7-6F8B6342FED5}" type="slidenum">
              <a:rPr lang="de-DE" smtClean="0"/>
              <a:t>‹Nr.›</a:t>
            </a:fld>
            <a:endParaRPr lang="de-DE"/>
          </a:p>
        </p:txBody>
      </p:sp>
    </p:spTree>
    <p:extLst>
      <p:ext uri="{BB962C8B-B14F-4D97-AF65-F5344CB8AC3E}">
        <p14:creationId xmlns:p14="http://schemas.microsoft.com/office/powerpoint/2010/main" val="59517138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berschrift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69AC24E-3E1E-A14D-8129-0E4FF8B99E67}" type="datetimeFigureOut">
              <a:rPr lang="de-DE" smtClean="0"/>
              <a:t>12.11.2015</a:t>
            </a:fld>
            <a:endParaRPr lang="de-DE"/>
          </a:p>
        </p:txBody>
      </p:sp>
      <p:sp>
        <p:nvSpPr>
          <p:cNvPr id="4" name="Folienbildplatzhalt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6" name="Fußzeilenplatzhalt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B161F92-5803-674F-A82A-58E07A25D7AE}" type="slidenum">
              <a:rPr lang="de-DE" smtClean="0"/>
              <a:t>‹Nr.›</a:t>
            </a:fld>
            <a:endParaRPr lang="de-DE"/>
          </a:p>
        </p:txBody>
      </p:sp>
    </p:spTree>
    <p:extLst>
      <p:ext uri="{BB962C8B-B14F-4D97-AF65-F5344CB8AC3E}">
        <p14:creationId xmlns:p14="http://schemas.microsoft.com/office/powerpoint/2010/main" val="1615706833"/>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0B161F92-5803-674F-A82A-58E07A25D7AE}" type="slidenum">
              <a:rPr lang="de-DE" smtClean="0"/>
              <a:t>3</a:t>
            </a:fld>
            <a:endParaRPr lang="de-DE"/>
          </a:p>
        </p:txBody>
      </p:sp>
    </p:spTree>
    <p:extLst>
      <p:ext uri="{BB962C8B-B14F-4D97-AF65-F5344CB8AC3E}">
        <p14:creationId xmlns:p14="http://schemas.microsoft.com/office/powerpoint/2010/main" val="35997621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B30D884-0375-314E-BB3F-A9CFF1DDFE81}" type="slidenum">
              <a:rPr lang="en-US" smtClean="0"/>
              <a:pPr/>
              <a:t>23</a:t>
            </a:fld>
            <a:endParaRPr lang="en-US"/>
          </a:p>
        </p:txBody>
      </p:sp>
    </p:spTree>
    <p:extLst>
      <p:ext uri="{BB962C8B-B14F-4D97-AF65-F5344CB8AC3E}">
        <p14:creationId xmlns:p14="http://schemas.microsoft.com/office/powerpoint/2010/main" val="40625476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B30D884-0375-314E-BB3F-A9CFF1DDFE81}" type="slidenum">
              <a:rPr lang="en-US" smtClean="0"/>
              <a:pPr/>
              <a:t>28</a:t>
            </a:fld>
            <a:endParaRPr lang="en-US"/>
          </a:p>
        </p:txBody>
      </p:sp>
    </p:spTree>
    <p:extLst>
      <p:ext uri="{BB962C8B-B14F-4D97-AF65-F5344CB8AC3E}">
        <p14:creationId xmlns:p14="http://schemas.microsoft.com/office/powerpoint/2010/main" val="23200188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a:prstGeom prst="rect">
            <a:avLst/>
          </a:prstGeom>
        </p:spPr>
        <p:txBody>
          <a:bodyPr/>
          <a:lstStyle/>
          <a:p>
            <a:r>
              <a:rPr lang="de-DE" smtClean="0"/>
              <a:t>Mastertitelformat bearbeiten</a:t>
            </a:r>
            <a:endParaRPr lang="de-DE"/>
          </a:p>
        </p:txBody>
      </p:sp>
      <p:sp>
        <p:nvSpPr>
          <p:cNvPr id="3" name="Untertitel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smtClean="0"/>
              <a:t>Master-Untertitelformat bearbeiten</a:t>
            </a:r>
            <a:endParaRPr lang="de-DE"/>
          </a:p>
        </p:txBody>
      </p:sp>
    </p:spTree>
    <p:extLst>
      <p:ext uri="{BB962C8B-B14F-4D97-AF65-F5344CB8AC3E}">
        <p14:creationId xmlns:p14="http://schemas.microsoft.com/office/powerpoint/2010/main" val="1821343929"/>
      </p:ext>
    </p:extLst>
  </p:cSld>
  <p:clrMapOvr>
    <a:masterClrMapping/>
  </p:clrMapOvr>
  <p:timing>
    <p:tnLst>
      <p:par>
        <p:cTn id="1" dur="indefinite" restart="never" nodeType="tmRoot"/>
      </p:par>
    </p:tnLst>
  </p:timing>
  <p:hf hdr="0" ftr="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a:xfrm>
            <a:off x="457200" y="869950"/>
            <a:ext cx="8229600" cy="1143000"/>
          </a:xfrm>
          <a:prstGeom prst="rect">
            <a:avLst/>
          </a:prstGeom>
        </p:spPr>
        <p:txBody>
          <a:bodyPr/>
          <a:lstStyle/>
          <a:p>
            <a:r>
              <a:rPr lang="de-DE" smtClean="0"/>
              <a:t>Mastertitelformat bearbeiten</a:t>
            </a:r>
            <a:endParaRPr lang="de-DE"/>
          </a:p>
        </p:txBody>
      </p:sp>
      <p:sp>
        <p:nvSpPr>
          <p:cNvPr id="3" name="Vertikaler Textplatzhalter 2"/>
          <p:cNvSpPr>
            <a:spLocks noGrp="1"/>
          </p:cNvSpPr>
          <p:nvPr>
            <p:ph type="body" orient="vert" idx="1"/>
          </p:nvPr>
        </p:nvSpPr>
        <p:spPr>
          <a:xfrm>
            <a:off x="457200" y="2195513"/>
            <a:ext cx="8229600" cy="3011488"/>
          </a:xfrm>
          <a:prstGeom prst="rect">
            <a:avLst/>
          </a:prstGeom>
        </p:spPr>
        <p:txBody>
          <a:bodyPr vert="eaVert"/>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extLst>
      <p:ext uri="{BB962C8B-B14F-4D97-AF65-F5344CB8AC3E}">
        <p14:creationId xmlns:p14="http://schemas.microsoft.com/office/powerpoint/2010/main" val="4133012794"/>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8"/>
            <a:ext cx="2057400" cy="5851525"/>
          </a:xfrm>
          <a:prstGeom prst="rect">
            <a:avLst/>
          </a:prstGeom>
        </p:spPr>
        <p:txBody>
          <a:bodyPr vert="eaVert"/>
          <a:lstStyle/>
          <a:p>
            <a:r>
              <a:rPr lang="de-DE" smtClean="0"/>
              <a:t>Mastertitelformat bearbeiten</a:t>
            </a:r>
            <a:endParaRPr lang="de-DE"/>
          </a:p>
        </p:txBody>
      </p:sp>
      <p:sp>
        <p:nvSpPr>
          <p:cNvPr id="3" name="Vertikaler Textplatzhalter 2"/>
          <p:cNvSpPr>
            <a:spLocks noGrp="1"/>
          </p:cNvSpPr>
          <p:nvPr>
            <p:ph type="body" orient="vert" idx="1"/>
          </p:nvPr>
        </p:nvSpPr>
        <p:spPr>
          <a:xfrm>
            <a:off x="457200" y="274638"/>
            <a:ext cx="6019800" cy="5851525"/>
          </a:xfrm>
          <a:prstGeom prst="rect">
            <a:avLst/>
          </a:prstGeom>
        </p:spPr>
        <p:txBody>
          <a:bodyPr vert="eaVert"/>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extLst>
      <p:ext uri="{BB962C8B-B14F-4D97-AF65-F5344CB8AC3E}">
        <p14:creationId xmlns:p14="http://schemas.microsoft.com/office/powerpoint/2010/main" val="2880806296"/>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elfolie">
    <p:spTree>
      <p:nvGrpSpPr>
        <p:cNvPr id="1" name=""/>
        <p:cNvGrpSpPr/>
        <p:nvPr/>
      </p:nvGrpSpPr>
      <p:grpSpPr>
        <a:xfrm>
          <a:off x="0" y="0"/>
          <a:ext cx="0" cy="0"/>
          <a:chOff x="0" y="0"/>
          <a:chExt cx="0" cy="0"/>
        </a:xfrm>
      </p:grpSpPr>
      <p:sp>
        <p:nvSpPr>
          <p:cNvPr id="4" name="Datumsplatzhalter 3"/>
          <p:cNvSpPr>
            <a:spLocks noGrp="1"/>
          </p:cNvSpPr>
          <p:nvPr>
            <p:ph type="dt" sz="half" idx="10"/>
          </p:nvPr>
        </p:nvSpPr>
        <p:spPr>
          <a:xfrm>
            <a:off x="7391400" y="111125"/>
            <a:ext cx="723900" cy="247652"/>
          </a:xfrm>
          <a:prstGeom prst="rect">
            <a:avLst/>
          </a:prstGeom>
        </p:spPr>
        <p:txBody>
          <a:bodyPr/>
          <a:lstStyle>
            <a:lvl1pPr>
              <a:defRPr sz="1200"/>
            </a:lvl1pPr>
          </a:lstStyle>
          <a:p>
            <a:fld id="{40F15B42-D15F-6D41-9451-DB729A51BF40}" type="datetime1">
              <a:rPr lang="de-DE" smtClean="0"/>
              <a:pPr/>
              <a:t>12.11.2015</a:t>
            </a:fld>
            <a:endParaRPr lang="de-DE" dirty="0"/>
          </a:p>
        </p:txBody>
      </p:sp>
      <p:sp>
        <p:nvSpPr>
          <p:cNvPr id="6" name="Foliennummernplatzhalter 5"/>
          <p:cNvSpPr>
            <a:spLocks noGrp="1"/>
          </p:cNvSpPr>
          <p:nvPr>
            <p:ph type="sldNum" sz="quarter" idx="12"/>
          </p:nvPr>
        </p:nvSpPr>
        <p:spPr>
          <a:xfrm>
            <a:off x="8255000" y="111127"/>
            <a:ext cx="584200" cy="247650"/>
          </a:xfrm>
          <a:prstGeom prst="rect">
            <a:avLst/>
          </a:prstGeom>
        </p:spPr>
        <p:txBody>
          <a:bodyPr/>
          <a:lstStyle>
            <a:lvl1pPr>
              <a:defRPr sz="1200"/>
            </a:lvl1pPr>
          </a:lstStyle>
          <a:p>
            <a:fld id="{2B643C45-2DA1-CF49-972B-E79904CDC120}" type="slidenum">
              <a:rPr lang="de-DE" smtClean="0"/>
              <a:pPr/>
              <a:t>‹Nr.›</a:t>
            </a:fld>
            <a:endParaRPr lang="de-DE" dirty="0"/>
          </a:p>
        </p:txBody>
      </p:sp>
    </p:spTree>
    <p:extLst>
      <p:ext uri="{BB962C8B-B14F-4D97-AF65-F5344CB8AC3E}">
        <p14:creationId xmlns:p14="http://schemas.microsoft.com/office/powerpoint/2010/main" val="3994186771"/>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457200" y="869950"/>
            <a:ext cx="8229600" cy="1143000"/>
          </a:xfrm>
          <a:prstGeom prst="rect">
            <a:avLst/>
          </a:prstGeom>
        </p:spPr>
        <p:txBody>
          <a:bodyPr/>
          <a:lstStyle/>
          <a:p>
            <a:r>
              <a:rPr lang="de-DE" smtClean="0"/>
              <a:t>Mastertitelformat bearbeiten</a:t>
            </a:r>
            <a:endParaRPr lang="de-DE"/>
          </a:p>
        </p:txBody>
      </p:sp>
      <p:sp>
        <p:nvSpPr>
          <p:cNvPr id="3" name="Inhaltsplatzhalter 2"/>
          <p:cNvSpPr>
            <a:spLocks noGrp="1"/>
          </p:cNvSpPr>
          <p:nvPr>
            <p:ph idx="1"/>
          </p:nvPr>
        </p:nvSpPr>
        <p:spPr>
          <a:xfrm>
            <a:off x="457200" y="2195513"/>
            <a:ext cx="8229600" cy="3011488"/>
          </a:xfrm>
          <a:prstGeom prst="rect">
            <a:avLst/>
          </a:prstGeom>
        </p:spPr>
        <p:txBody>
          <a:body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extLst>
      <p:ext uri="{BB962C8B-B14F-4D97-AF65-F5344CB8AC3E}">
        <p14:creationId xmlns:p14="http://schemas.microsoft.com/office/powerpoint/2010/main" val="3364283214"/>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de-DE" smtClean="0"/>
              <a:t>Mastertitelformat bearbeiten</a:t>
            </a:r>
            <a:endParaRPr lang="de-DE"/>
          </a:p>
        </p:txBody>
      </p:sp>
      <p:sp>
        <p:nvSpPr>
          <p:cNvPr id="3" name="Textplatzhalt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smtClean="0"/>
              <a:t>Mastertextformat bearbeiten</a:t>
            </a:r>
          </a:p>
        </p:txBody>
      </p:sp>
    </p:spTree>
    <p:extLst>
      <p:ext uri="{BB962C8B-B14F-4D97-AF65-F5344CB8AC3E}">
        <p14:creationId xmlns:p14="http://schemas.microsoft.com/office/powerpoint/2010/main" val="390914006"/>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457200" y="869950"/>
            <a:ext cx="8229600" cy="1143000"/>
          </a:xfrm>
          <a:prstGeom prst="rect">
            <a:avLst/>
          </a:prstGeom>
        </p:spPr>
        <p:txBody>
          <a:bodyPr/>
          <a:lstStyle/>
          <a:p>
            <a:r>
              <a:rPr lang="de-DE" smtClean="0"/>
              <a:t>Mastertitelformat bearbeiten</a:t>
            </a:r>
            <a:endParaRPr lang="de-DE"/>
          </a:p>
        </p:txBody>
      </p:sp>
      <p:sp>
        <p:nvSpPr>
          <p:cNvPr id="3" name="Inhaltsplatzhalt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extLst>
      <p:ext uri="{BB962C8B-B14F-4D97-AF65-F5344CB8AC3E}">
        <p14:creationId xmlns:p14="http://schemas.microsoft.com/office/powerpoint/2010/main" val="2744974011"/>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869950"/>
            <a:ext cx="8229600" cy="1143000"/>
          </a:xfrm>
          <a:prstGeom prst="rect">
            <a:avLst/>
          </a:prstGeom>
        </p:spPr>
        <p:txBody>
          <a:bodyPr/>
          <a:lstStyle>
            <a:lvl1pPr>
              <a:defRPr/>
            </a:lvl1pPr>
          </a:lstStyle>
          <a:p>
            <a:r>
              <a:rPr lang="de-DE" smtClean="0"/>
              <a:t>Mastertitelformat bearbeiten</a:t>
            </a:r>
            <a:endParaRPr lang="de-DE"/>
          </a:p>
        </p:txBody>
      </p:sp>
      <p:sp>
        <p:nvSpPr>
          <p:cNvPr id="3" name="Textplatzhalt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Mastertextformat bearbeiten</a:t>
            </a:r>
          </a:p>
        </p:txBody>
      </p:sp>
      <p:sp>
        <p:nvSpPr>
          <p:cNvPr id="4" name="Inhaltsplatzhalt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Mastertextformat bearbeiten</a:t>
            </a:r>
          </a:p>
        </p:txBody>
      </p:sp>
      <p:sp>
        <p:nvSpPr>
          <p:cNvPr id="6" name="Inhaltsplatzhalt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extLst>
      <p:ext uri="{BB962C8B-B14F-4D97-AF65-F5344CB8AC3E}">
        <p14:creationId xmlns:p14="http://schemas.microsoft.com/office/powerpoint/2010/main" val="1508371437"/>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a:xfrm>
            <a:off x="457200" y="869950"/>
            <a:ext cx="8229600" cy="1143000"/>
          </a:xfrm>
          <a:prstGeom prst="rect">
            <a:avLst/>
          </a:prstGeom>
        </p:spPr>
        <p:txBody>
          <a:bodyPr/>
          <a:lstStyle/>
          <a:p>
            <a:r>
              <a:rPr lang="de-DE" smtClean="0"/>
              <a:t>Mastertitelformat bearbeiten</a:t>
            </a:r>
            <a:endParaRPr lang="de-DE"/>
          </a:p>
        </p:txBody>
      </p:sp>
    </p:spTree>
    <p:extLst>
      <p:ext uri="{BB962C8B-B14F-4D97-AF65-F5344CB8AC3E}">
        <p14:creationId xmlns:p14="http://schemas.microsoft.com/office/powerpoint/2010/main" val="2212722962"/>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944670869"/>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Beschriftung">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a:prstGeom prst="rect">
            <a:avLst/>
          </a:prstGeom>
        </p:spPr>
        <p:txBody>
          <a:bodyPr anchor="b"/>
          <a:lstStyle>
            <a:lvl1pPr algn="l">
              <a:defRPr sz="2000" b="1"/>
            </a:lvl1pPr>
          </a:lstStyle>
          <a:p>
            <a:r>
              <a:rPr lang="de-DE" smtClean="0"/>
              <a:t>Mastertitelformat bearbeiten</a:t>
            </a:r>
            <a:endParaRPr lang="de-DE"/>
          </a:p>
        </p:txBody>
      </p:sp>
      <p:sp>
        <p:nvSpPr>
          <p:cNvPr id="3" name="Inhaltsplatzhalt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Mastertextformat bearbeiten</a:t>
            </a:r>
          </a:p>
        </p:txBody>
      </p:sp>
    </p:spTree>
    <p:extLst>
      <p:ext uri="{BB962C8B-B14F-4D97-AF65-F5344CB8AC3E}">
        <p14:creationId xmlns:p14="http://schemas.microsoft.com/office/powerpoint/2010/main" val="1119523723"/>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Beschriftung">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a:prstGeom prst="rect">
            <a:avLst/>
          </a:prstGeom>
        </p:spPr>
        <p:txBody>
          <a:bodyPr anchor="b"/>
          <a:lstStyle>
            <a:lvl1pPr algn="l">
              <a:defRPr sz="2000" b="1"/>
            </a:lvl1pPr>
          </a:lstStyle>
          <a:p>
            <a:r>
              <a:rPr lang="de-DE" smtClean="0"/>
              <a:t>Mastertitelformat bearbeiten</a:t>
            </a:r>
            <a:endParaRPr lang="de-DE"/>
          </a:p>
        </p:txBody>
      </p:sp>
      <p:sp>
        <p:nvSpPr>
          <p:cNvPr id="3" name="Bildplatzhalt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Mastertextformat bearbeiten</a:t>
            </a:r>
          </a:p>
        </p:txBody>
      </p:sp>
    </p:spTree>
    <p:extLst>
      <p:ext uri="{BB962C8B-B14F-4D97-AF65-F5344CB8AC3E}">
        <p14:creationId xmlns:p14="http://schemas.microsoft.com/office/powerpoint/2010/main" val="686221269"/>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ti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Bild 6" descr="PPT_BG2.tif"/>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0" y="-1"/>
            <a:ext cx="9144000" cy="817341"/>
          </a:xfrm>
          <a:prstGeom prst="rect">
            <a:avLst/>
          </a:prstGeom>
        </p:spPr>
      </p:pic>
      <p:sp>
        <p:nvSpPr>
          <p:cNvPr id="9" name="Datumsplatzhalter 3"/>
          <p:cNvSpPr txBox="1">
            <a:spLocks/>
          </p:cNvSpPr>
          <p:nvPr userDrawn="1"/>
        </p:nvSpPr>
        <p:spPr>
          <a:xfrm>
            <a:off x="6046654" y="452215"/>
            <a:ext cx="2989281" cy="365125"/>
          </a:xfrm>
          <a:prstGeom prst="rect">
            <a:avLst/>
          </a:prstGeom>
        </p:spPr>
        <p:txBody>
          <a:bodyPr vert="horz" lIns="91440" tIns="45720" rIns="91440" bIns="45720" rtlCol="0" anchor="ctr"/>
          <a:lstStyle>
            <a:defPPr>
              <a:defRPr lang="de-DE"/>
            </a:defPPr>
            <a:lvl1pPr marL="0" algn="l" defTabSz="457200" rtl="0" eaLnBrk="1" latinLnBrk="0" hangingPunct="1">
              <a:defRPr sz="10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de-DE" sz="1200" dirty="0" smtClean="0">
                <a:solidFill>
                  <a:schemeClr val="bg1">
                    <a:lumMod val="50000"/>
                  </a:schemeClr>
                </a:solidFill>
                <a:latin typeface="Calibri"/>
              </a:rPr>
              <a:t>Ort, Anlass</a:t>
            </a:r>
            <a:endParaRPr lang="de-DE" sz="1200" dirty="0">
              <a:solidFill>
                <a:schemeClr val="bg1">
                  <a:lumMod val="50000"/>
                </a:schemeClr>
              </a:solidFill>
              <a:latin typeface="Calibri"/>
            </a:endParaRPr>
          </a:p>
        </p:txBody>
      </p:sp>
      <p:sp>
        <p:nvSpPr>
          <p:cNvPr id="12" name="Datumsplatzhalter 3"/>
          <p:cNvSpPr txBox="1">
            <a:spLocks/>
          </p:cNvSpPr>
          <p:nvPr userDrawn="1"/>
        </p:nvSpPr>
        <p:spPr>
          <a:xfrm>
            <a:off x="7406640" y="146643"/>
            <a:ext cx="1027493" cy="365125"/>
          </a:xfrm>
          <a:prstGeom prst="rect">
            <a:avLst/>
          </a:prstGeom>
        </p:spPr>
        <p:txBody>
          <a:bodyPr vert="horz" lIns="91440" tIns="45720" rIns="91440" bIns="45720" rtlCol="0" anchor="ctr"/>
          <a:lstStyle>
            <a:defPPr>
              <a:defRPr lang="de-DE"/>
            </a:defPPr>
            <a:lvl1pPr marL="0" algn="l" defTabSz="457200" rtl="0" eaLnBrk="1" latinLnBrk="0" hangingPunct="1">
              <a:defRPr sz="10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3435B9C-6514-704D-BF97-9F53FEE7023E}" type="datetime1">
              <a:rPr lang="de-DE" sz="1200" smtClean="0">
                <a:latin typeface="Calibri"/>
              </a:rPr>
              <a:pPr/>
              <a:t>12.11.2015</a:t>
            </a:fld>
            <a:endParaRPr lang="de-DE" sz="1200" dirty="0">
              <a:latin typeface="Calibri"/>
            </a:endParaRPr>
          </a:p>
        </p:txBody>
      </p:sp>
      <p:sp>
        <p:nvSpPr>
          <p:cNvPr id="13" name="Foliennummernplatzhalter 5"/>
          <p:cNvSpPr txBox="1">
            <a:spLocks/>
          </p:cNvSpPr>
          <p:nvPr userDrawn="1"/>
        </p:nvSpPr>
        <p:spPr>
          <a:xfrm>
            <a:off x="8434133" y="146643"/>
            <a:ext cx="601802" cy="365125"/>
          </a:xfrm>
          <a:prstGeom prst="rect">
            <a:avLst/>
          </a:prstGeom>
        </p:spPr>
        <p:txBody>
          <a:bodyPr vert="horz" lIns="91440" tIns="45720" rIns="91440" bIns="45720" rtlCol="0" anchor="ctr"/>
          <a:lstStyle>
            <a:defPPr>
              <a:defRPr lang="de-DE"/>
            </a:defPPr>
            <a:lvl1pPr marL="0" algn="r" defTabSz="457200" rtl="0" eaLnBrk="1" latinLnBrk="0" hangingPunct="1">
              <a:defRPr sz="10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35271B3-5F10-C84C-953F-A308A17725DB}" type="slidenum">
              <a:rPr lang="de-DE" sz="1200" smtClean="0">
                <a:latin typeface="Calibri"/>
              </a:rPr>
              <a:pPr/>
              <a:t>‹Nr.›</a:t>
            </a:fld>
            <a:endParaRPr lang="de-DE" sz="1200" dirty="0">
              <a:latin typeface="Calibri"/>
            </a:endParaRPr>
          </a:p>
        </p:txBody>
      </p:sp>
      <p:pic>
        <p:nvPicPr>
          <p:cNvPr id="4" name="Bild 3" descr="PPT_BG.png"/>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0" y="5427654"/>
            <a:ext cx="9144000" cy="1430346"/>
          </a:xfrm>
          <a:prstGeom prst="rect">
            <a:avLst/>
          </a:prstGeom>
        </p:spPr>
      </p:pic>
    </p:spTree>
    <p:extLst>
      <p:ext uri="{BB962C8B-B14F-4D97-AF65-F5344CB8AC3E}">
        <p14:creationId xmlns:p14="http://schemas.microsoft.com/office/powerpoint/2010/main" val="2925275929"/>
      </p:ext>
    </p:extLst>
  </p:cSld>
  <p:clrMap bg1="lt1" tx1="dk1" bg2="lt2" tx2="dk2" accent1="accent1" accent2="accent2" accent3="accent3" accent4="accent4" accent5="accent5" accent6="accent6" hlink="hlink" folHlink="folHlink"/>
  <p:sldLayoutIdLst>
    <p:sldLayoutId id="2147483786" r:id="rId1"/>
    <p:sldLayoutId id="2147483787" r:id="rId2"/>
    <p:sldLayoutId id="2147483788" r:id="rId3"/>
    <p:sldLayoutId id="2147483789" r:id="rId4"/>
    <p:sldLayoutId id="2147483790" r:id="rId5"/>
    <p:sldLayoutId id="2147483791" r:id="rId6"/>
    <p:sldLayoutId id="2147483792" r:id="rId7"/>
    <p:sldLayoutId id="2147483793" r:id="rId8"/>
    <p:sldLayoutId id="2147483794" r:id="rId9"/>
    <p:sldLayoutId id="2147483795" r:id="rId10"/>
    <p:sldLayoutId id="2147483796" r:id="rId11"/>
    <p:sldLayoutId id="2147483797" r:id="rId12"/>
  </p:sldLayoutIdLst>
  <p:timing>
    <p:tnLst>
      <p:par>
        <p:cTn id="1" dur="indefinite" restart="never" nodeType="tmRoot"/>
      </p:par>
    </p:tnLst>
  </p:timing>
  <p:hf hdr="0" ftr="0"/>
  <p:txStyles>
    <p:titleStyle>
      <a:lvl1pPr algn="ctr" defTabSz="457200" rtl="0" eaLnBrk="1" latinLnBrk="0" hangingPunct="1">
        <a:spcBef>
          <a:spcPct val="0"/>
        </a:spcBef>
        <a:buNone/>
        <a:defRPr sz="3000" kern="1200">
          <a:solidFill>
            <a:schemeClr val="tx1"/>
          </a:solidFill>
          <a:latin typeface="+mj-lt"/>
          <a:ea typeface="+mj-ea"/>
          <a:cs typeface="+mj-cs"/>
        </a:defRPr>
      </a:lvl1pPr>
    </p:titleStyle>
    <p:bodyStyle>
      <a:lvl1pPr marL="0" indent="0" algn="l" defTabSz="457200" rtl="0" eaLnBrk="1" latinLnBrk="0" hangingPunct="1">
        <a:spcBef>
          <a:spcPct val="20000"/>
        </a:spcBef>
        <a:buFont typeface="Arial"/>
        <a:buNone/>
        <a:defRPr sz="24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1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1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4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103.wmf"/><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8" Type="http://schemas.openxmlformats.org/officeDocument/2006/relationships/image" Target="http://www.abendblatt.de/img/config_master_header/orig106306080/8040003526/hao-logo-trans-8bit.png" TargetMode="External"/><Relationship Id="rId13" Type="http://schemas.openxmlformats.org/officeDocument/2006/relationships/image" Target="../media/image113.png"/><Relationship Id="rId3" Type="http://schemas.openxmlformats.org/officeDocument/2006/relationships/image" Target="../media/image105.jpeg"/><Relationship Id="rId7" Type="http://schemas.openxmlformats.org/officeDocument/2006/relationships/image" Target="../media/image108.png"/><Relationship Id="rId12" Type="http://schemas.openxmlformats.org/officeDocument/2006/relationships/image" Target="../media/image112.png"/><Relationship Id="rId2" Type="http://schemas.openxmlformats.org/officeDocument/2006/relationships/image" Target="../media/image104.png"/><Relationship Id="rId1" Type="http://schemas.openxmlformats.org/officeDocument/2006/relationships/slideLayout" Target="../slideLayouts/slideLayout2.xml"/><Relationship Id="rId6" Type="http://schemas.openxmlformats.org/officeDocument/2006/relationships/hyperlink" Target="http://www.abendblatt.de/" TargetMode="External"/><Relationship Id="rId11" Type="http://schemas.openxmlformats.org/officeDocument/2006/relationships/image" Target="../media/image111.png"/><Relationship Id="rId5" Type="http://schemas.openxmlformats.org/officeDocument/2006/relationships/image" Target="../media/image107.wmf"/><Relationship Id="rId10" Type="http://schemas.openxmlformats.org/officeDocument/2006/relationships/image" Target="../media/image110.png"/><Relationship Id="rId4" Type="http://schemas.openxmlformats.org/officeDocument/2006/relationships/image" Target="../media/image106.png"/><Relationship Id="rId9" Type="http://schemas.openxmlformats.org/officeDocument/2006/relationships/image" Target="../media/image109.wmf"/><Relationship Id="rId14" Type="http://schemas.openxmlformats.org/officeDocument/2006/relationships/image" Target="../media/image114.jpeg"/></Relationships>
</file>

<file path=ppt/slides/_rels/slide102.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 Id="rId5" Type="http://schemas.openxmlformats.org/officeDocument/2006/relationships/image" Target="../media/image20.jpeg"/><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2.xml"/><Relationship Id="rId5" Type="http://schemas.openxmlformats.org/officeDocument/2006/relationships/image" Target="../media/image24.jpeg"/><Relationship Id="rId4" Type="http://schemas.openxmlformats.org/officeDocument/2006/relationships/image" Target="../media/image23.jpeg"/></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8.gif"/><Relationship Id="rId2" Type="http://schemas.openxmlformats.org/officeDocument/2006/relationships/image" Target="../media/image47.gif"/><Relationship Id="rId1" Type="http://schemas.openxmlformats.org/officeDocument/2006/relationships/slideLayout" Target="../slideLayouts/slideLayout2.xml"/><Relationship Id="rId4" Type="http://schemas.openxmlformats.org/officeDocument/2006/relationships/image" Target="../media/image49.gif"/></Relationships>
</file>

<file path=ppt/slides/_rels/slide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4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2.xml"/><Relationship Id="rId5" Type="http://schemas.openxmlformats.org/officeDocument/2006/relationships/image" Target="../media/image65.jpeg"/><Relationship Id="rId4" Type="http://schemas.openxmlformats.org/officeDocument/2006/relationships/image" Target="../media/image64.png"/></Relationships>
</file>

<file path=ppt/slides/_rels/slide5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2.xml"/><Relationship Id="rId4" Type="http://schemas.openxmlformats.org/officeDocument/2006/relationships/image" Target="../media/image68.jpeg"/></Relationships>
</file>

<file path=ppt/slides/_rels/slide64.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70.jpeg"/><Relationship Id="rId7" Type="http://schemas.openxmlformats.org/officeDocument/2006/relationships/image" Target="../media/image74.jpeg"/><Relationship Id="rId2" Type="http://schemas.openxmlformats.org/officeDocument/2006/relationships/image" Target="../media/image69.jpeg"/><Relationship Id="rId1" Type="http://schemas.openxmlformats.org/officeDocument/2006/relationships/slideLayout" Target="../slideLayouts/slideLayout2.xml"/><Relationship Id="rId6" Type="http://schemas.openxmlformats.org/officeDocument/2006/relationships/image" Target="../media/image73.jpeg"/><Relationship Id="rId5" Type="http://schemas.openxmlformats.org/officeDocument/2006/relationships/image" Target="../media/image72.jpeg"/><Relationship Id="rId4" Type="http://schemas.openxmlformats.org/officeDocument/2006/relationships/image" Target="../media/image71.jpeg"/></Relationships>
</file>

<file path=ppt/slides/_rels/slide65.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png"/><Relationship Id="rId1" Type="http://schemas.openxmlformats.org/officeDocument/2006/relationships/slideLayout" Target="../slideLayouts/slideLayout2.xml"/><Relationship Id="rId4" Type="http://schemas.openxmlformats.org/officeDocument/2006/relationships/image" Target="../media/image79.jpeg"/></Relationships>
</file>

<file path=ppt/slides/_rels/slide6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png"/><Relationship Id="rId1" Type="http://schemas.openxmlformats.org/officeDocument/2006/relationships/slideLayout" Target="../slideLayouts/slideLayout2.xml"/><Relationship Id="rId6" Type="http://schemas.openxmlformats.org/officeDocument/2006/relationships/image" Target="../media/image86.jpeg"/><Relationship Id="rId5" Type="http://schemas.openxmlformats.org/officeDocument/2006/relationships/image" Target="../media/image85.jpeg"/><Relationship Id="rId4" Type="http://schemas.openxmlformats.org/officeDocument/2006/relationships/image" Target="../media/image84.jpe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88.wmf"/><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slide" Target="slide65.xml"/><Relationship Id="rId1" Type="http://schemas.openxmlformats.org/officeDocument/2006/relationships/slideLayout" Target="../slideLayouts/slideLayout2.xml"/><Relationship Id="rId5" Type="http://schemas.openxmlformats.org/officeDocument/2006/relationships/image" Target="../media/image91.png"/><Relationship Id="rId4" Type="http://schemas.openxmlformats.org/officeDocument/2006/relationships/image" Target="../media/image90.png"/></Relationships>
</file>

<file path=ppt/slides/_rels/slide92.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jpe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97.jp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98.gif"/><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9.jpe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101.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3"/>
          <p:cNvSpPr>
            <a:spLocks noGrp="1"/>
          </p:cNvSpPr>
          <p:nvPr>
            <p:ph type="dt" sz="half" idx="10"/>
          </p:nvPr>
        </p:nvSpPr>
        <p:spPr>
          <a:xfrm>
            <a:off x="7657744" y="146643"/>
            <a:ext cx="776389" cy="365125"/>
          </a:xfrm>
          <a:prstGeom prst="rect">
            <a:avLst/>
          </a:prstGeom>
        </p:spPr>
        <p:txBody>
          <a:bodyPr vert="horz" lIns="91440" tIns="45720" rIns="91440" bIns="45720" rtlCol="0" anchor="ctr"/>
          <a:lstStyle>
            <a:lvl1pPr algn="l">
              <a:defRPr sz="1000">
                <a:solidFill>
                  <a:schemeClr val="tx1">
                    <a:tint val="75000"/>
                  </a:schemeClr>
                </a:solidFill>
              </a:defRPr>
            </a:lvl1pPr>
          </a:lstStyle>
          <a:p>
            <a:fld id="{03435B9C-6514-704D-BF97-9F53FEE7023E}" type="datetime1">
              <a:rPr lang="de-DE" sz="1200" smtClean="0">
                <a:latin typeface="Calibri"/>
              </a:rPr>
              <a:t>12.11.2015</a:t>
            </a:fld>
            <a:endParaRPr lang="de-DE" sz="1200" dirty="0">
              <a:latin typeface="Calibri"/>
            </a:endParaRPr>
          </a:p>
        </p:txBody>
      </p:sp>
      <p:sp>
        <p:nvSpPr>
          <p:cNvPr id="3" name="Foliennummernplatzhalter 5"/>
          <p:cNvSpPr>
            <a:spLocks noGrp="1"/>
          </p:cNvSpPr>
          <p:nvPr>
            <p:ph type="sldNum" sz="quarter" idx="12"/>
          </p:nvPr>
        </p:nvSpPr>
        <p:spPr>
          <a:xfrm>
            <a:off x="8434133" y="146643"/>
            <a:ext cx="451236"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B35271B3-5F10-C84C-953F-A308A17725DB}" type="slidenum">
              <a:rPr lang="de-DE" sz="1200" smtClean="0">
                <a:latin typeface="Calibri"/>
              </a:rPr>
              <a:pPr/>
              <a:t>1</a:t>
            </a:fld>
            <a:endParaRPr lang="de-DE" sz="1200" dirty="0">
              <a:latin typeface="Calibri"/>
            </a:endParaRPr>
          </a:p>
        </p:txBody>
      </p:sp>
      <p:pic>
        <p:nvPicPr>
          <p:cNvPr id="4" name="Bild 3" descr="Titel03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108222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Furthermore…</a:t>
            </a:r>
            <a:endParaRPr lang="en-US" dirty="0"/>
          </a:p>
        </p:txBody>
      </p:sp>
      <p:sp>
        <p:nvSpPr>
          <p:cNvPr id="3" name="Inhaltsplatzhalter 2"/>
          <p:cNvSpPr>
            <a:spLocks noGrp="1"/>
          </p:cNvSpPr>
          <p:nvPr>
            <p:ph idx="1"/>
          </p:nvPr>
        </p:nvSpPr>
        <p:spPr>
          <a:xfrm>
            <a:off x="457200" y="1903442"/>
            <a:ext cx="8229600" cy="3011488"/>
          </a:xfrm>
        </p:spPr>
        <p:txBody>
          <a:bodyPr/>
          <a:lstStyle/>
          <a:p>
            <a:r>
              <a:rPr lang="en-US" b="1" dirty="0" smtClean="0"/>
              <a:t>The World Heritage is highly protected!</a:t>
            </a:r>
          </a:p>
          <a:p>
            <a:pPr marL="342900" indent="-342900">
              <a:buFont typeface="Arial" panose="020B0604020202020204" pitchFamily="34" charset="0"/>
              <a:buChar char="•"/>
            </a:pPr>
            <a:r>
              <a:rPr lang="en-US" dirty="0" smtClean="0"/>
              <a:t>The World Heritage is big enough to contain all universal values of the extraordinary key factors.</a:t>
            </a:r>
          </a:p>
          <a:p>
            <a:pPr marL="342900" indent="-342900">
              <a:buFont typeface="Arial" panose="020B0604020202020204" pitchFamily="34" charset="0"/>
              <a:buChar char="•"/>
            </a:pPr>
            <a:r>
              <a:rPr lang="en-US" dirty="0" smtClean="0"/>
              <a:t>The management of the World Heritage is secured on the long-run. </a:t>
            </a:r>
          </a:p>
          <a:p>
            <a:pPr marL="342900" indent="-342900">
              <a:buFont typeface="Arial" panose="020B0604020202020204" pitchFamily="34" charset="0"/>
              <a:buChar char="•"/>
            </a:pPr>
            <a:r>
              <a:rPr lang="en-US" dirty="0" smtClean="0"/>
              <a:t>The status of protection of the World Heritage is sufficiently high.</a:t>
            </a:r>
          </a:p>
          <a:p>
            <a:endParaRPr lang="en-US" dirty="0"/>
          </a:p>
        </p:txBody>
      </p:sp>
      <p:pic>
        <p:nvPicPr>
          <p:cNvPr id="7" name="Grafik 6"/>
          <p:cNvPicPr>
            <a:picLocks noChangeAspect="1"/>
          </p:cNvPicPr>
          <p:nvPr/>
        </p:nvPicPr>
        <p:blipFill>
          <a:blip r:embed="rId2"/>
          <a:stretch>
            <a:fillRect/>
          </a:stretch>
        </p:blipFill>
        <p:spPr>
          <a:xfrm>
            <a:off x="1968016" y="4461531"/>
            <a:ext cx="5068182" cy="861591"/>
          </a:xfrm>
          <a:prstGeom prst="rect">
            <a:avLst/>
          </a:prstGeom>
        </p:spPr>
      </p:pic>
    </p:spTree>
    <p:extLst>
      <p:ext uri="{BB962C8B-B14F-4D97-AF65-F5344CB8AC3E}">
        <p14:creationId xmlns:p14="http://schemas.microsoft.com/office/powerpoint/2010/main" val="1595159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err="1" smtClean="0"/>
              <a:t>Zugvogeltage</a:t>
            </a:r>
            <a:r>
              <a:rPr lang="en-US" dirty="0" smtClean="0"/>
              <a:t> at the National </a:t>
            </a:r>
            <a:r>
              <a:rPr lang="en-US" dirty="0"/>
              <a:t>P</a:t>
            </a:r>
            <a:r>
              <a:rPr lang="en-US" dirty="0" smtClean="0"/>
              <a:t>ark </a:t>
            </a:r>
            <a:r>
              <a:rPr lang="en-US" dirty="0" err="1" smtClean="0"/>
              <a:t>Niedersächsisches</a:t>
            </a:r>
            <a:r>
              <a:rPr lang="en-US" dirty="0" smtClean="0"/>
              <a:t> </a:t>
            </a:r>
            <a:r>
              <a:rPr lang="en-US" dirty="0" err="1" smtClean="0"/>
              <a:t>Wattenmeer</a:t>
            </a:r>
            <a:endParaRPr lang="en-US" dirty="0"/>
          </a:p>
        </p:txBody>
      </p:sp>
      <p:sp>
        <p:nvSpPr>
          <p:cNvPr id="3" name="Inhaltsplatzhalter 2"/>
          <p:cNvSpPr>
            <a:spLocks noGrp="1"/>
          </p:cNvSpPr>
          <p:nvPr>
            <p:ph idx="1"/>
          </p:nvPr>
        </p:nvSpPr>
        <p:spPr>
          <a:xfrm>
            <a:off x="457200" y="2195513"/>
            <a:ext cx="6547282" cy="3011488"/>
          </a:xfrm>
        </p:spPr>
        <p:txBody>
          <a:bodyPr/>
          <a:lstStyle/>
          <a:p>
            <a:r>
              <a:rPr lang="en-US" dirty="0" smtClean="0"/>
              <a:t>Series of events at 9 days in October</a:t>
            </a:r>
          </a:p>
          <a:p>
            <a:r>
              <a:rPr lang="en-US" dirty="0" smtClean="0"/>
              <a:t>Over 250 offers, 12.500 visitors </a:t>
            </a:r>
          </a:p>
          <a:p>
            <a:r>
              <a:rPr lang="en-US" dirty="0" smtClean="0"/>
              <a:t>Aims:</a:t>
            </a:r>
          </a:p>
          <a:p>
            <a:pPr marL="342900" indent="-342900">
              <a:buFont typeface="Arial" panose="020B0604020202020204" pitchFamily="34" charset="0"/>
              <a:buChar char="•"/>
            </a:pPr>
            <a:r>
              <a:rPr lang="en-US" sz="2000" dirty="0" smtClean="0"/>
              <a:t>Awareness-raising for global importance of the </a:t>
            </a:r>
            <a:r>
              <a:rPr lang="en-US" sz="2000" dirty="0" err="1" smtClean="0"/>
              <a:t>Wadden</a:t>
            </a:r>
            <a:r>
              <a:rPr lang="en-US" sz="2000" dirty="0" smtClean="0"/>
              <a:t> Sea for migratory birds (Recognition criteria for World Heritage!)</a:t>
            </a:r>
          </a:p>
          <a:p>
            <a:pPr marL="342900" indent="-342900">
              <a:buFont typeface="Arial" panose="020B0604020202020204" pitchFamily="34" charset="0"/>
              <a:buChar char="•"/>
            </a:pPr>
            <a:r>
              <a:rPr lang="en-US" sz="2000" dirty="0" smtClean="0"/>
              <a:t>Offer with high focus on quality and sustainability</a:t>
            </a:r>
          </a:p>
          <a:p>
            <a:pPr marL="342900" indent="-342900">
              <a:buFont typeface="Arial" panose="020B0604020202020204" pitchFamily="34" charset="0"/>
              <a:buChar char="•"/>
            </a:pPr>
            <a:r>
              <a:rPr lang="en-US" sz="2000" dirty="0" smtClean="0"/>
              <a:t>Cooperation of National Park- Information center, National Park Partner und service provider</a:t>
            </a:r>
          </a:p>
          <a:p>
            <a:endParaRPr lang="en-US" sz="2000" dirty="0"/>
          </a:p>
        </p:txBody>
      </p:sp>
      <p:pic>
        <p:nvPicPr>
          <p:cNvPr id="8"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91232" y="1979365"/>
            <a:ext cx="2272804" cy="32412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72002561"/>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uppieren 8"/>
          <p:cNvGrpSpPr/>
          <p:nvPr/>
        </p:nvGrpSpPr>
        <p:grpSpPr>
          <a:xfrm>
            <a:off x="846006" y="1805068"/>
            <a:ext cx="6349037" cy="3608548"/>
            <a:chOff x="0" y="1268413"/>
            <a:chExt cx="9834563" cy="5589587"/>
          </a:xfrm>
        </p:grpSpPr>
        <p:pic>
          <p:nvPicPr>
            <p:cNvPr id="10"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995863"/>
              <a:ext cx="2447925" cy="1862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9" descr="07_10_2013_NWZ_Gezielter Blick auf Zugvögel fasziniert"/>
            <p:cNvPicPr>
              <a:picLocks noChangeAspect="1" noChangeArrowheads="1"/>
            </p:cNvPicPr>
            <p:nvPr/>
          </p:nvPicPr>
          <p:blipFill>
            <a:blip r:embed="rId3">
              <a:extLst>
                <a:ext uri="{28A0092B-C50C-407E-A947-70E740481C1C}">
                  <a14:useLocalDpi xmlns:a14="http://schemas.microsoft.com/office/drawing/2010/main" val="0"/>
                </a:ext>
              </a:extLst>
            </a:blip>
            <a:srcRect t="320" r="4778" b="43056"/>
            <a:stretch>
              <a:fillRect/>
            </a:stretch>
          </p:blipFill>
          <p:spPr bwMode="auto">
            <a:xfrm>
              <a:off x="4572000" y="3213100"/>
              <a:ext cx="3095625" cy="273685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0"/>
            <p:cNvPicPr>
              <a:picLocks noChangeAspect="1" noChangeArrowheads="1"/>
            </p:cNvPicPr>
            <p:nvPr/>
          </p:nvPicPr>
          <p:blipFill>
            <a:blip r:embed="rId4">
              <a:extLst>
                <a:ext uri="{28A0092B-C50C-407E-A947-70E740481C1C}">
                  <a14:useLocalDpi xmlns:a14="http://schemas.microsoft.com/office/drawing/2010/main" val="0"/>
                </a:ext>
              </a:extLst>
            </a:blip>
            <a:srcRect l="20313" t="11722" r="54886" b="78111"/>
            <a:stretch>
              <a:fillRect/>
            </a:stretch>
          </p:blipFill>
          <p:spPr bwMode="auto">
            <a:xfrm>
              <a:off x="0" y="1268413"/>
              <a:ext cx="2771775" cy="852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276475"/>
              <a:ext cx="2808288" cy="24384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Hamburger Abendblatt online">
              <a:hlinkClick r:id="rId6" tooltip="&quot;&quot;"/>
            </p:cNvPr>
            <p:cNvPicPr>
              <a:picLocks noChangeAspect="1" noChangeArrowheads="1"/>
            </p:cNvPicPr>
            <p:nvPr/>
          </p:nvPicPr>
          <p:blipFill>
            <a:blip r:embed="rId7" r:link="rId8">
              <a:extLst>
                <a:ext uri="{28A0092B-C50C-407E-A947-70E740481C1C}">
                  <a14:useLocalDpi xmlns:a14="http://schemas.microsoft.com/office/drawing/2010/main" val="0"/>
                </a:ext>
              </a:extLst>
            </a:blip>
            <a:srcRect/>
            <a:stretch>
              <a:fillRect/>
            </a:stretch>
          </p:blipFill>
          <p:spPr bwMode="auto">
            <a:xfrm>
              <a:off x="5148263" y="1916113"/>
              <a:ext cx="3810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916238" y="1844675"/>
              <a:ext cx="2184400" cy="1841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15" descr="06_10_2013_NDR1Niedersachsen_Zugvögeltage im Wattenmeer"/>
            <p:cNvPicPr>
              <a:picLocks noChangeAspect="1" noChangeArrowheads="1"/>
            </p:cNvPicPr>
            <p:nvPr/>
          </p:nvPicPr>
          <p:blipFill>
            <a:blip r:embed="rId10">
              <a:extLst>
                <a:ext uri="{28A0092B-C50C-407E-A947-70E740481C1C}">
                  <a14:useLocalDpi xmlns:a14="http://schemas.microsoft.com/office/drawing/2010/main" val="0"/>
                </a:ext>
              </a:extLst>
            </a:blip>
            <a:srcRect l="21266" t="13007" r="22620" b="5486"/>
            <a:stretch>
              <a:fillRect/>
            </a:stretch>
          </p:blipFill>
          <p:spPr bwMode="auto">
            <a:xfrm>
              <a:off x="2555875" y="3933825"/>
              <a:ext cx="2332038" cy="2759075"/>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p:cNvPicPr>
              <a:picLocks noChangeAspect="1" noChangeArrowheads="1"/>
            </p:cNvPicPr>
            <p:nvPr/>
          </p:nvPicPr>
          <p:blipFill>
            <a:blip r:embed="rId11">
              <a:extLst>
                <a:ext uri="{28A0092B-C50C-407E-A947-70E740481C1C}">
                  <a14:useLocalDpi xmlns:a14="http://schemas.microsoft.com/office/drawing/2010/main" val="0"/>
                </a:ext>
              </a:extLst>
            </a:blip>
            <a:srcRect l="34406" t="65750" r="31573" b="27945"/>
            <a:stretch>
              <a:fillRect/>
            </a:stretch>
          </p:blipFill>
          <p:spPr bwMode="auto">
            <a:xfrm>
              <a:off x="3959225" y="6137275"/>
              <a:ext cx="5184775" cy="72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17"/>
            <p:cNvPicPr>
              <a:picLocks noChangeAspect="1" noChangeArrowheads="1"/>
            </p:cNvPicPr>
            <p:nvPr/>
          </p:nvPicPr>
          <p:blipFill>
            <a:blip r:embed="rId12">
              <a:extLst>
                <a:ext uri="{28A0092B-C50C-407E-A947-70E740481C1C}">
                  <a14:useLocalDpi xmlns:a14="http://schemas.microsoft.com/office/drawing/2010/main" val="0"/>
                </a:ext>
              </a:extLst>
            </a:blip>
            <a:srcRect l="4089" t="3368" b="1189"/>
            <a:stretch>
              <a:fillRect/>
            </a:stretch>
          </p:blipFill>
          <p:spPr bwMode="auto">
            <a:xfrm>
              <a:off x="7451725" y="2781300"/>
              <a:ext cx="2382838" cy="305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19"/>
            <p:cNvPicPr>
              <a:picLocks noChangeAspect="1" noChangeArrowheads="1"/>
            </p:cNvPicPr>
            <p:nvPr/>
          </p:nvPicPr>
          <p:blipFill>
            <a:blip r:embed="rId13">
              <a:extLst>
                <a:ext uri="{28A0092B-C50C-407E-A947-70E740481C1C}">
                  <a14:useLocalDpi xmlns:a14="http://schemas.microsoft.com/office/drawing/2010/main" val="0"/>
                </a:ext>
              </a:extLst>
            </a:blip>
            <a:srcRect l="20084" t="10556" r="54407" b="83958"/>
            <a:stretch>
              <a:fillRect/>
            </a:stretch>
          </p:blipFill>
          <p:spPr bwMode="auto">
            <a:xfrm>
              <a:off x="5148263" y="2420938"/>
              <a:ext cx="3887787" cy="627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20" name="Picture 6" descr="LOGO_7"/>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364049" y="1717415"/>
            <a:ext cx="1580505" cy="1054100"/>
          </a:xfrm>
          <a:prstGeom prst="rect">
            <a:avLst/>
          </a:prstGeom>
          <a:noFill/>
          <a:extLst>
            <a:ext uri="{909E8E84-426E-40DD-AFC4-6F175D3DCCD1}">
              <a14:hiddenFill xmlns:a14="http://schemas.microsoft.com/office/drawing/2010/main">
                <a:solidFill>
                  <a:srgbClr val="FFFFFF"/>
                </a:solidFill>
              </a14:hiddenFill>
            </a:ext>
          </a:extLst>
        </p:spPr>
      </p:pic>
      <p:sp>
        <p:nvSpPr>
          <p:cNvPr id="21" name="Titel 1"/>
          <p:cNvSpPr>
            <a:spLocks noGrp="1"/>
          </p:cNvSpPr>
          <p:nvPr>
            <p:ph type="title"/>
          </p:nvPr>
        </p:nvSpPr>
        <p:spPr>
          <a:xfrm>
            <a:off x="457200" y="869950"/>
            <a:ext cx="8229600" cy="1143000"/>
          </a:xfrm>
        </p:spPr>
        <p:txBody>
          <a:bodyPr/>
          <a:lstStyle/>
          <a:p>
            <a:r>
              <a:rPr lang="en-US" dirty="0" err="1" smtClean="0"/>
              <a:t>Zugvogeltage</a:t>
            </a:r>
            <a:r>
              <a:rPr lang="en-US" dirty="0" smtClean="0"/>
              <a:t> at the National </a:t>
            </a:r>
            <a:r>
              <a:rPr lang="en-US" dirty="0"/>
              <a:t>P</a:t>
            </a:r>
            <a:r>
              <a:rPr lang="en-US" dirty="0" smtClean="0"/>
              <a:t>ark </a:t>
            </a:r>
            <a:r>
              <a:rPr lang="en-US" dirty="0" err="1" smtClean="0"/>
              <a:t>Niedersächsisches</a:t>
            </a:r>
            <a:r>
              <a:rPr lang="en-US" dirty="0" smtClean="0"/>
              <a:t> </a:t>
            </a:r>
            <a:r>
              <a:rPr lang="en-US" dirty="0" err="1" smtClean="0"/>
              <a:t>Wattenmeer</a:t>
            </a:r>
            <a:endParaRPr lang="en-US" dirty="0"/>
          </a:p>
        </p:txBody>
      </p:sp>
    </p:spTree>
    <p:extLst>
      <p:ext uri="{BB962C8B-B14F-4D97-AF65-F5344CB8AC3E}">
        <p14:creationId xmlns:p14="http://schemas.microsoft.com/office/powerpoint/2010/main" val="4130381447"/>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Urlauberbus</a:t>
            </a:r>
            <a:endParaRPr lang="de-DE" dirty="0"/>
          </a:p>
        </p:txBody>
      </p:sp>
      <p:sp>
        <p:nvSpPr>
          <p:cNvPr id="3" name="Inhaltsplatzhalter 2"/>
          <p:cNvSpPr>
            <a:spLocks noGrp="1"/>
          </p:cNvSpPr>
          <p:nvPr>
            <p:ph idx="1"/>
          </p:nvPr>
        </p:nvSpPr>
        <p:spPr>
          <a:xfrm>
            <a:off x="457200" y="2195513"/>
            <a:ext cx="6019101" cy="3011488"/>
          </a:xfrm>
        </p:spPr>
        <p:txBody>
          <a:bodyPr/>
          <a:lstStyle/>
          <a:p>
            <a:pPr marL="342900" indent="-342900">
              <a:buFont typeface="Arial" panose="020B0604020202020204" pitchFamily="34" charset="0"/>
              <a:buChar char="•"/>
            </a:pPr>
            <a:r>
              <a:rPr lang="en-US" dirty="0"/>
              <a:t>The ‘</a:t>
            </a:r>
            <a:r>
              <a:rPr lang="en-US" dirty="0" err="1"/>
              <a:t>Urlauberbus</a:t>
            </a:r>
            <a:r>
              <a:rPr lang="en-US" dirty="0"/>
              <a:t>’ in Lower Saxony offers </a:t>
            </a:r>
            <a:r>
              <a:rPr lang="en-US" dirty="0" smtClean="0"/>
              <a:t>environmentally friendly </a:t>
            </a:r>
            <a:r>
              <a:rPr lang="en-US" dirty="0"/>
              <a:t>mobility opportunities to explore the National </a:t>
            </a:r>
            <a:r>
              <a:rPr lang="en-US" dirty="0" smtClean="0"/>
              <a:t>Park and </a:t>
            </a:r>
            <a:r>
              <a:rPr lang="en-US" dirty="0"/>
              <a:t>the hinterland. </a:t>
            </a:r>
            <a:endParaRPr lang="en-US" dirty="0" smtClean="0"/>
          </a:p>
          <a:p>
            <a:pPr marL="342900" indent="-342900">
              <a:buFont typeface="Arial" panose="020B0604020202020204" pitchFamily="34" charset="0"/>
              <a:buChar char="•"/>
            </a:pPr>
            <a:r>
              <a:rPr lang="en-US" dirty="0" smtClean="0"/>
              <a:t>For 2 </a:t>
            </a:r>
            <a:r>
              <a:rPr lang="en-US" dirty="0"/>
              <a:t>Euro per ride, people can use </a:t>
            </a:r>
            <a:r>
              <a:rPr lang="en-US" dirty="0" smtClean="0"/>
              <a:t>every bus </a:t>
            </a:r>
            <a:r>
              <a:rPr lang="en-US" dirty="0"/>
              <a:t>in the Ems-Jade area. </a:t>
            </a:r>
          </a:p>
          <a:p>
            <a:pPr marL="342900" indent="-342900">
              <a:buFont typeface="Arial" panose="020B0604020202020204" pitchFamily="34" charset="0"/>
              <a:buChar char="•"/>
            </a:pPr>
            <a:r>
              <a:rPr lang="en-US" dirty="0" smtClean="0"/>
              <a:t>Won </a:t>
            </a:r>
            <a:r>
              <a:rPr lang="en-US" dirty="0"/>
              <a:t>the national ‘</a:t>
            </a:r>
            <a:r>
              <a:rPr lang="en-US" dirty="0" err="1"/>
              <a:t>Fahrtziel</a:t>
            </a:r>
            <a:r>
              <a:rPr lang="en-US" dirty="0"/>
              <a:t> </a:t>
            </a:r>
            <a:r>
              <a:rPr lang="en-US" dirty="0" err="1"/>
              <a:t>Natur</a:t>
            </a:r>
            <a:r>
              <a:rPr lang="en-US" dirty="0"/>
              <a:t>’ award.</a:t>
            </a:r>
            <a:endParaRPr lang="de-DE" sz="2000" dirty="0"/>
          </a:p>
        </p:txBody>
      </p:sp>
      <p:sp>
        <p:nvSpPr>
          <p:cNvPr id="7" name="Rechteck 6"/>
          <p:cNvSpPr/>
          <p:nvPr/>
        </p:nvSpPr>
        <p:spPr>
          <a:xfrm>
            <a:off x="6696298" y="4218560"/>
            <a:ext cx="2146229" cy="276999"/>
          </a:xfrm>
          <a:prstGeom prst="rect">
            <a:avLst/>
          </a:prstGeom>
        </p:spPr>
        <p:txBody>
          <a:bodyPr wrap="none">
            <a:spAutoFit/>
          </a:bodyPr>
          <a:lstStyle/>
          <a:p>
            <a:pPr>
              <a:spcAft>
                <a:spcPts val="1200"/>
              </a:spcAft>
            </a:pPr>
            <a:r>
              <a:rPr lang="de-DE" sz="1200" b="1" dirty="0" smtClean="0">
                <a:solidFill>
                  <a:schemeClr val="tx1">
                    <a:lumMod val="65000"/>
                    <a:lumOff val="35000"/>
                  </a:schemeClr>
                </a:solidFill>
                <a:latin typeface="Trebuchet MS"/>
                <a:cs typeface="Trebuchet MS"/>
              </a:rPr>
              <a:t>See: </a:t>
            </a:r>
            <a:r>
              <a:rPr lang="de-DE" sz="1200" b="1" dirty="0">
                <a:solidFill>
                  <a:schemeClr val="tx1">
                    <a:lumMod val="65000"/>
                    <a:lumOff val="35000"/>
                  </a:schemeClr>
                </a:solidFill>
                <a:latin typeface="Trebuchet MS"/>
                <a:cs typeface="Trebuchet MS"/>
              </a:rPr>
              <a:t>www.urlauberbus.info</a:t>
            </a:r>
          </a:p>
        </p:txBody>
      </p:sp>
      <p:pic>
        <p:nvPicPr>
          <p:cNvPr id="9" name="Grafik 8"/>
          <p:cNvPicPr>
            <a:picLocks noChangeAspect="1"/>
          </p:cNvPicPr>
          <p:nvPr/>
        </p:nvPicPr>
        <p:blipFill>
          <a:blip r:embed="rId2"/>
          <a:stretch>
            <a:fillRect/>
          </a:stretch>
        </p:blipFill>
        <p:spPr>
          <a:xfrm>
            <a:off x="6553200" y="2257436"/>
            <a:ext cx="2432426" cy="1809725"/>
          </a:xfrm>
          <a:prstGeom prst="rect">
            <a:avLst/>
          </a:prstGeom>
        </p:spPr>
      </p:pic>
    </p:spTree>
    <p:extLst>
      <p:ext uri="{BB962C8B-B14F-4D97-AF65-F5344CB8AC3E}">
        <p14:creationId xmlns:p14="http://schemas.microsoft.com/office/powerpoint/2010/main" val="3852466714"/>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title"/>
          </p:nvPr>
        </p:nvSpPr>
        <p:spPr/>
        <p:txBody>
          <a:bodyPr/>
          <a:lstStyle/>
          <a:p>
            <a:r>
              <a:rPr lang="en-US" dirty="0" smtClean="0"/>
              <a:t>Online-Shop in the Netherlands</a:t>
            </a:r>
            <a:endParaRPr lang="en-US" dirty="0"/>
          </a:p>
        </p:txBody>
      </p:sp>
      <p:pic>
        <p:nvPicPr>
          <p:cNvPr id="9" name="Grafik 8"/>
          <p:cNvPicPr>
            <a:picLocks noChangeAspect="1"/>
          </p:cNvPicPr>
          <p:nvPr/>
        </p:nvPicPr>
        <p:blipFill>
          <a:blip r:embed="rId2"/>
          <a:stretch>
            <a:fillRect/>
          </a:stretch>
        </p:blipFill>
        <p:spPr>
          <a:xfrm>
            <a:off x="457200" y="1353191"/>
            <a:ext cx="5412131" cy="4151877"/>
          </a:xfrm>
          <a:prstGeom prst="rect">
            <a:avLst/>
          </a:prstGeom>
        </p:spPr>
      </p:pic>
      <p:sp>
        <p:nvSpPr>
          <p:cNvPr id="12" name="Rechteck 11"/>
          <p:cNvSpPr/>
          <p:nvPr/>
        </p:nvSpPr>
        <p:spPr>
          <a:xfrm>
            <a:off x="6216241" y="4831226"/>
            <a:ext cx="2768367" cy="276999"/>
          </a:xfrm>
          <a:prstGeom prst="rect">
            <a:avLst/>
          </a:prstGeom>
        </p:spPr>
        <p:txBody>
          <a:bodyPr wrap="square">
            <a:spAutoFit/>
          </a:bodyPr>
          <a:lstStyle/>
          <a:p>
            <a:r>
              <a:rPr lang="de-DE" sz="1200" b="1" dirty="0" smtClean="0">
                <a:solidFill>
                  <a:schemeClr val="tx1">
                    <a:lumMod val="65000"/>
                    <a:lumOff val="35000"/>
                  </a:schemeClr>
                </a:solidFill>
                <a:latin typeface="Trebuchet MS"/>
                <a:cs typeface="Trebuchet MS"/>
              </a:rPr>
              <a:t>See: winkel.waddenvereniging.nl</a:t>
            </a:r>
            <a:endParaRPr lang="de-DE" sz="1200" b="1" dirty="0">
              <a:solidFill>
                <a:schemeClr val="tx1">
                  <a:lumMod val="65000"/>
                  <a:lumOff val="35000"/>
                </a:schemeClr>
              </a:solidFill>
              <a:latin typeface="Trebuchet MS"/>
              <a:cs typeface="Trebuchet MS"/>
            </a:endParaRPr>
          </a:p>
        </p:txBody>
      </p:sp>
    </p:spTree>
    <p:extLst>
      <p:ext uri="{BB962C8B-B14F-4D97-AF65-F5344CB8AC3E}">
        <p14:creationId xmlns:p14="http://schemas.microsoft.com/office/powerpoint/2010/main" val="123081190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8" descr="seehund-0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9038" y="0"/>
            <a:ext cx="10333038" cy="688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47" name="Text Box 3"/>
          <p:cNvSpPr txBox="1">
            <a:spLocks noChangeArrowheads="1"/>
          </p:cNvSpPr>
          <p:nvPr/>
        </p:nvSpPr>
        <p:spPr bwMode="auto">
          <a:xfrm>
            <a:off x="3898900" y="827088"/>
            <a:ext cx="4349076"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de-DE" sz="2800" b="1" dirty="0" err="1" smtClean="0">
                <a:ea typeface="MS PGothic" panose="020B0600070205080204" pitchFamily="34" charset="-128"/>
              </a:rPr>
              <a:t>Weltnaturerbe</a:t>
            </a:r>
            <a:r>
              <a:rPr lang="en-US" altLang="de-DE" sz="2800" b="1" dirty="0" smtClean="0">
                <a:ea typeface="MS PGothic" panose="020B0600070205080204" pitchFamily="34" charset="-128"/>
              </a:rPr>
              <a:t> </a:t>
            </a:r>
            <a:r>
              <a:rPr lang="en-US" altLang="de-DE" sz="2800" b="1" dirty="0" err="1" smtClean="0">
                <a:ea typeface="MS PGothic" panose="020B0600070205080204" pitchFamily="34" charset="-128"/>
              </a:rPr>
              <a:t>Wattenmeer</a:t>
            </a:r>
            <a:endParaRPr lang="en-US" altLang="de-DE" sz="2800" b="1" dirty="0" smtClean="0">
              <a:ea typeface="MS PGothic" panose="020B0600070205080204" pitchFamily="34" charset="-128"/>
            </a:endParaRPr>
          </a:p>
          <a:p>
            <a:pPr eaLnBrk="0" hangingPunct="0"/>
            <a:r>
              <a:rPr lang="en-US" altLang="de-DE" sz="2800" b="1" dirty="0" smtClean="0">
                <a:ea typeface="MS PGothic" panose="020B0600070205080204" pitchFamily="34" charset="-128"/>
              </a:rPr>
              <a:t>- It‘s everyone’s concern!</a:t>
            </a:r>
            <a:endParaRPr lang="en-US" altLang="de-DE" sz="2800" b="1" dirty="0">
              <a:ea typeface="MS PGothic" panose="020B0600070205080204" pitchFamily="34" charset="-128"/>
            </a:endParaRPr>
          </a:p>
        </p:txBody>
      </p:sp>
    </p:spTree>
    <p:extLst>
      <p:ext uri="{BB962C8B-B14F-4D97-AF65-F5344CB8AC3E}">
        <p14:creationId xmlns:p14="http://schemas.microsoft.com/office/powerpoint/2010/main" val="26404767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dirty="0"/>
          </a:p>
        </p:txBody>
      </p:sp>
      <p:pic>
        <p:nvPicPr>
          <p:cNvPr id="15" name="Picture 11" descr="Image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01841"/>
            <a:ext cx="9158288" cy="619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4"/>
          <p:cNvSpPr txBox="1"/>
          <p:nvPr/>
        </p:nvSpPr>
        <p:spPr>
          <a:xfrm>
            <a:off x="55383" y="605241"/>
            <a:ext cx="7053441" cy="1446550"/>
          </a:xfrm>
          <a:prstGeom prst="rect">
            <a:avLst/>
          </a:prstGeom>
          <a:noFill/>
        </p:spPr>
        <p:txBody>
          <a:bodyPr wrap="square" rtlCol="0">
            <a:spAutoFit/>
          </a:bodyPr>
          <a:lstStyle/>
          <a:p>
            <a:r>
              <a:rPr lang="en-US" sz="4400" dirty="0" smtClean="0">
                <a:solidFill>
                  <a:srgbClr val="FFFFFF"/>
                </a:solidFill>
                <a:latin typeface="+mj-lt"/>
                <a:cs typeface="Trebuchet MS"/>
              </a:rPr>
              <a:t>World Heritage</a:t>
            </a:r>
          </a:p>
          <a:p>
            <a:r>
              <a:rPr lang="en-US" sz="4400" dirty="0" smtClean="0">
                <a:solidFill>
                  <a:srgbClr val="FFFFFF"/>
                </a:solidFill>
                <a:latin typeface="+mj-lt"/>
                <a:cs typeface="Trebuchet MS"/>
              </a:rPr>
              <a:t>and tourism</a:t>
            </a:r>
          </a:p>
        </p:txBody>
      </p:sp>
    </p:spTree>
    <p:extLst>
      <p:ext uri="{BB962C8B-B14F-4D97-AF65-F5344CB8AC3E}">
        <p14:creationId xmlns:p14="http://schemas.microsoft.com/office/powerpoint/2010/main" val="77658162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title"/>
          </p:nvPr>
        </p:nvSpPr>
        <p:spPr/>
        <p:txBody>
          <a:bodyPr/>
          <a:lstStyle/>
          <a:p>
            <a:r>
              <a:rPr lang="en-US" dirty="0" smtClean="0"/>
              <a:t>World heritage and tourism– </a:t>
            </a:r>
            <a:br>
              <a:rPr lang="en-US" dirty="0" smtClean="0"/>
            </a:br>
            <a:r>
              <a:rPr lang="en-US" dirty="0" smtClean="0"/>
              <a:t>a good match?</a:t>
            </a:r>
            <a:endParaRPr lang="en-US" dirty="0"/>
          </a:p>
        </p:txBody>
      </p:sp>
      <p:sp>
        <p:nvSpPr>
          <p:cNvPr id="7" name="Textplatzhalter 6"/>
          <p:cNvSpPr>
            <a:spLocks noGrp="1"/>
          </p:cNvSpPr>
          <p:nvPr>
            <p:ph type="body" idx="1"/>
          </p:nvPr>
        </p:nvSpPr>
        <p:spPr/>
        <p:txBody>
          <a:bodyPr/>
          <a:lstStyle/>
          <a:p>
            <a:endParaRPr lang="de-DE"/>
          </a:p>
        </p:txBody>
      </p:sp>
    </p:spTree>
    <p:extLst>
      <p:ext uri="{BB962C8B-B14F-4D97-AF65-F5344CB8AC3E}">
        <p14:creationId xmlns:p14="http://schemas.microsoft.com/office/powerpoint/2010/main" val="243927970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title"/>
          </p:nvPr>
        </p:nvSpPr>
        <p:spPr/>
        <p:txBody>
          <a:bodyPr/>
          <a:lstStyle/>
          <a:p>
            <a:r>
              <a:rPr lang="en-US" dirty="0" smtClean="0"/>
              <a:t>A perfect match!</a:t>
            </a:r>
            <a:endParaRPr lang="en-US" dirty="0"/>
          </a:p>
        </p:txBody>
      </p:sp>
      <p:sp>
        <p:nvSpPr>
          <p:cNvPr id="7" name="Inhaltsplatzhalter 6"/>
          <p:cNvSpPr>
            <a:spLocks noGrp="1"/>
          </p:cNvSpPr>
          <p:nvPr>
            <p:ph idx="1"/>
          </p:nvPr>
        </p:nvSpPr>
        <p:spPr/>
        <p:txBody>
          <a:bodyPr/>
          <a:lstStyle/>
          <a:p>
            <a:r>
              <a:rPr lang="en-US" b="1" dirty="0" smtClean="0"/>
              <a:t>Important touristic topics in World Heritage: </a:t>
            </a:r>
          </a:p>
          <a:p>
            <a:endParaRPr lang="en-US" dirty="0" smtClean="0"/>
          </a:p>
          <a:p>
            <a:r>
              <a:rPr lang="en-US" dirty="0" smtClean="0"/>
              <a:t>- Cycling							- Hiking</a:t>
            </a:r>
          </a:p>
          <a:p>
            <a:r>
              <a:rPr lang="en-US" dirty="0" smtClean="0"/>
              <a:t> -Water Experience				- Experience of Nature</a:t>
            </a:r>
          </a:p>
          <a:p>
            <a:r>
              <a:rPr lang="en-US" dirty="0" smtClean="0"/>
              <a:t>- Wellness, Health, </a:t>
            </a:r>
            <a:r>
              <a:rPr lang="en-US" dirty="0" err="1" smtClean="0"/>
              <a:t>Thalasso</a:t>
            </a:r>
            <a:r>
              <a:rPr lang="en-US" dirty="0" smtClean="0"/>
              <a:t>		- Birdwatching</a:t>
            </a:r>
          </a:p>
          <a:p>
            <a:r>
              <a:rPr lang="en-US" dirty="0" smtClean="0"/>
              <a:t>- Culinary Art  					       - </a:t>
            </a:r>
            <a:r>
              <a:rPr lang="en-US" dirty="0"/>
              <a:t>S</a:t>
            </a:r>
            <a:r>
              <a:rPr lang="en-US" dirty="0" smtClean="0"/>
              <a:t>ustainable Gastronomy</a:t>
            </a:r>
          </a:p>
          <a:p>
            <a:r>
              <a:rPr lang="en-US" dirty="0" smtClean="0"/>
              <a:t>- School trip</a:t>
            </a:r>
          </a:p>
        </p:txBody>
      </p:sp>
    </p:spTree>
    <p:extLst>
      <p:ext uri="{BB962C8B-B14F-4D97-AF65-F5344CB8AC3E}">
        <p14:creationId xmlns:p14="http://schemas.microsoft.com/office/powerpoint/2010/main" val="206282394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title"/>
          </p:nvPr>
        </p:nvSpPr>
        <p:spPr/>
        <p:txBody>
          <a:bodyPr/>
          <a:lstStyle/>
          <a:p>
            <a:r>
              <a:rPr lang="en-US" dirty="0" smtClean="0"/>
              <a:t>Cycling, Hiking, Water Experience</a:t>
            </a:r>
            <a:endParaRPr lang="en-US" dirty="0"/>
          </a:p>
        </p:txBody>
      </p:sp>
      <p:pic>
        <p:nvPicPr>
          <p:cNvPr id="8" name="Picture 2" descr="Radfahrer am Nordseedeich © Dirk Tope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1658" y="1577975"/>
            <a:ext cx="3329018" cy="202635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Paddel und Pedal © Aktien-Gesellschaft &quot;EMS&quo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80372" y="1473509"/>
            <a:ext cx="3198237" cy="2130825"/>
          </a:xfrm>
          <a:prstGeom prst="rect">
            <a:avLst/>
          </a:prstGeom>
          <a:noFill/>
          <a:extLst>
            <a:ext uri="{909E8E84-426E-40DD-AFC4-6F175D3DCCD1}">
              <a14:hiddenFill xmlns:a14="http://schemas.microsoft.com/office/drawing/2010/main">
                <a:solidFill>
                  <a:srgbClr val="FFFFFF"/>
                </a:solidFill>
              </a14:hiddenFill>
            </a:ext>
          </a:extLst>
        </p:spPr>
      </p:pic>
      <p:pic>
        <p:nvPicPr>
          <p:cNvPr id="10" name="Grafik 9"/>
          <p:cNvPicPr>
            <a:picLocks noChangeAspect="1"/>
          </p:cNvPicPr>
          <p:nvPr/>
        </p:nvPicPr>
        <p:blipFill>
          <a:blip r:embed="rId4"/>
          <a:stretch>
            <a:fillRect/>
          </a:stretch>
        </p:blipFill>
        <p:spPr>
          <a:xfrm>
            <a:off x="1914062" y="3718289"/>
            <a:ext cx="3545704" cy="1722912"/>
          </a:xfrm>
          <a:prstGeom prst="rect">
            <a:avLst/>
          </a:prstGeom>
        </p:spPr>
      </p:pic>
    </p:spTree>
    <p:extLst>
      <p:ext uri="{BB962C8B-B14F-4D97-AF65-F5344CB8AC3E}">
        <p14:creationId xmlns:p14="http://schemas.microsoft.com/office/powerpoint/2010/main" val="217107808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title"/>
          </p:nvPr>
        </p:nvSpPr>
        <p:spPr/>
        <p:txBody>
          <a:bodyPr/>
          <a:lstStyle/>
          <a:p>
            <a:r>
              <a:rPr lang="en-US" dirty="0" smtClean="0"/>
              <a:t>Health</a:t>
            </a:r>
            <a:endParaRPr lang="en-US" dirty="0"/>
          </a:p>
        </p:txBody>
      </p:sp>
      <p:pic>
        <p:nvPicPr>
          <p:cNvPr id="11" name="Picture 6" descr="http://www.die-nordsee.de/images/m/s/r/q/d/y/n/b/beim-nordseelauf.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63348" y="3728956"/>
            <a:ext cx="3202804" cy="164054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http://www.die-nordsee.de/images/q/v/q/w/x/j/p/b/nordic-walking-am-strand-in-frischer-nordseeluft.jp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43210" y="1441450"/>
            <a:ext cx="4099278" cy="2099742"/>
          </a:xfrm>
          <a:prstGeom prst="rect">
            <a:avLst/>
          </a:prstGeom>
          <a:noFill/>
          <a:extLst>
            <a:ext uri="{909E8E84-426E-40DD-AFC4-6F175D3DCCD1}">
              <a14:hiddenFill xmlns:a14="http://schemas.microsoft.com/office/drawing/2010/main">
                <a:solidFill>
                  <a:srgbClr val="FFFFFF"/>
                </a:solidFill>
              </a14:hiddenFill>
            </a:ext>
          </a:extLst>
        </p:spPr>
      </p:pic>
      <p:pic>
        <p:nvPicPr>
          <p:cNvPr id="13" name="Grafik 12"/>
          <p:cNvPicPr>
            <a:picLocks noChangeAspect="1"/>
          </p:cNvPicPr>
          <p:nvPr/>
        </p:nvPicPr>
        <p:blipFill>
          <a:blip r:embed="rId4"/>
          <a:stretch>
            <a:fillRect/>
          </a:stretch>
        </p:blipFill>
        <p:spPr>
          <a:xfrm>
            <a:off x="461174" y="1568847"/>
            <a:ext cx="2494152" cy="1724769"/>
          </a:xfrm>
          <a:prstGeom prst="rect">
            <a:avLst/>
          </a:prstGeom>
        </p:spPr>
      </p:pic>
      <p:pic>
        <p:nvPicPr>
          <p:cNvPr id="14" name="Picture 8" descr="http://www.nordseetourismus.de/images/y/k/p/_/l/p/n/n/v/c/u/-/ruheraum-in-st-peter-ording-mit-blick-auf-das-meer.jpe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1596" y="3593135"/>
            <a:ext cx="2847328" cy="17522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999092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title"/>
          </p:nvPr>
        </p:nvSpPr>
        <p:spPr/>
        <p:txBody>
          <a:bodyPr/>
          <a:lstStyle/>
          <a:p>
            <a:r>
              <a:rPr lang="en-US" dirty="0" smtClean="0"/>
              <a:t>Experience of Nature</a:t>
            </a:r>
            <a:endParaRPr lang="en-US" dirty="0"/>
          </a:p>
        </p:txBody>
      </p:sp>
      <p:pic>
        <p:nvPicPr>
          <p:cNvPr id="9" name="Picture 2" descr="http://www.die-nordsee.de/images/u/c/g/c/h/t/x/b/viel-zu-entdecken-gibt-es-bei-gefuehrten-touren-durchs-watt-die-zb-von-den.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7225" y="1509127"/>
            <a:ext cx="3925362" cy="2010658"/>
          </a:xfrm>
          <a:prstGeom prst="rect">
            <a:avLst/>
          </a:prstGeom>
          <a:noFill/>
          <a:extLst>
            <a:ext uri="{909E8E84-426E-40DD-AFC4-6F175D3DCCD1}">
              <a14:hiddenFill xmlns:a14="http://schemas.microsoft.com/office/drawing/2010/main">
                <a:solidFill>
                  <a:srgbClr val="FFFFFF"/>
                </a:solidFill>
              </a14:hiddenFill>
            </a:ext>
          </a:extLst>
        </p:spPr>
      </p:pic>
      <p:pic>
        <p:nvPicPr>
          <p:cNvPr id="10" name="Grafik 9"/>
          <p:cNvPicPr>
            <a:picLocks noChangeAspect="1"/>
          </p:cNvPicPr>
          <p:nvPr/>
        </p:nvPicPr>
        <p:blipFill>
          <a:blip r:embed="rId3"/>
          <a:stretch>
            <a:fillRect/>
          </a:stretch>
        </p:blipFill>
        <p:spPr>
          <a:xfrm>
            <a:off x="1245738" y="3628111"/>
            <a:ext cx="2928989" cy="1910210"/>
          </a:xfrm>
          <a:prstGeom prst="rect">
            <a:avLst/>
          </a:prstGeom>
        </p:spPr>
      </p:pic>
      <p:pic>
        <p:nvPicPr>
          <p:cNvPr id="15" name="Picture 4" descr="Kegelrobbe, Jungti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26703" y="1376767"/>
            <a:ext cx="2807882" cy="187192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http://www.nationalpark-wattenmeer.de/sites/default/files/styles/content_full/public/images/internettitel_entdeckerheft.jpg?itok=etrVfMR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45710" y="3350453"/>
            <a:ext cx="2888875" cy="22677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797832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title"/>
          </p:nvPr>
        </p:nvSpPr>
        <p:spPr/>
        <p:txBody>
          <a:bodyPr/>
          <a:lstStyle/>
          <a:p>
            <a:r>
              <a:rPr lang="de-DE" dirty="0" smtClean="0"/>
              <a:t>Birdwatching</a:t>
            </a:r>
            <a:endParaRPr lang="de-DE" dirty="0"/>
          </a:p>
        </p:txBody>
      </p:sp>
      <p:pic>
        <p:nvPicPr>
          <p:cNvPr id="11" name="Grafik 10"/>
          <p:cNvPicPr>
            <a:picLocks noChangeAspect="1"/>
          </p:cNvPicPr>
          <p:nvPr/>
        </p:nvPicPr>
        <p:blipFill>
          <a:blip r:embed="rId2"/>
          <a:stretch>
            <a:fillRect/>
          </a:stretch>
        </p:blipFill>
        <p:spPr>
          <a:xfrm>
            <a:off x="731658" y="1383873"/>
            <a:ext cx="4219575" cy="902978"/>
          </a:xfrm>
          <a:prstGeom prst="rect">
            <a:avLst/>
          </a:prstGeom>
        </p:spPr>
      </p:pic>
      <p:pic>
        <p:nvPicPr>
          <p:cNvPr id="1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94741" y="1140904"/>
            <a:ext cx="2776974" cy="20848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3" name="Grafik 12"/>
          <p:cNvPicPr>
            <a:picLocks noChangeAspect="1"/>
          </p:cNvPicPr>
          <p:nvPr/>
        </p:nvPicPr>
        <p:blipFill>
          <a:blip r:embed="rId4"/>
          <a:stretch>
            <a:fillRect/>
          </a:stretch>
        </p:blipFill>
        <p:spPr>
          <a:xfrm>
            <a:off x="942975" y="2448955"/>
            <a:ext cx="2181965" cy="2909287"/>
          </a:xfrm>
          <a:prstGeom prst="rect">
            <a:avLst/>
          </a:prstGeom>
        </p:spPr>
      </p:pic>
      <p:pic>
        <p:nvPicPr>
          <p:cNvPr id="14" name="Grafik 13"/>
          <p:cNvPicPr>
            <a:picLocks noChangeAspect="1"/>
          </p:cNvPicPr>
          <p:nvPr/>
        </p:nvPicPr>
        <p:blipFill>
          <a:blip r:embed="rId5"/>
          <a:stretch>
            <a:fillRect/>
          </a:stretch>
        </p:blipFill>
        <p:spPr>
          <a:xfrm>
            <a:off x="3806015" y="3405494"/>
            <a:ext cx="2603664" cy="1952748"/>
          </a:xfrm>
          <a:prstGeom prst="rect">
            <a:avLst/>
          </a:prstGeom>
        </p:spPr>
      </p:pic>
    </p:spTree>
    <p:extLst>
      <p:ext uri="{BB962C8B-B14F-4D97-AF65-F5344CB8AC3E}">
        <p14:creationId xmlns:p14="http://schemas.microsoft.com/office/powerpoint/2010/main" val="223347496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title"/>
          </p:nvPr>
        </p:nvSpPr>
        <p:spPr/>
        <p:txBody>
          <a:bodyPr/>
          <a:lstStyle/>
          <a:p>
            <a:r>
              <a:rPr lang="de-DE" dirty="0" smtClean="0"/>
              <a:t>Birdwatching</a:t>
            </a:r>
            <a:endParaRPr lang="de-DE" dirty="0"/>
          </a:p>
        </p:txBody>
      </p:sp>
      <p:pic>
        <p:nvPicPr>
          <p:cNvPr id="9" name="Picture 2" descr="plakat_201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7573" y="1251572"/>
            <a:ext cx="3032474" cy="428589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http://u.jimdo.com/www72/o/sc8dae83db7afcb4f/img/i2e7a9c3e27a7d93a/1367425193/std/so-sehen-siegerinnen-au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88817" y="1441450"/>
            <a:ext cx="28575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close this window"/>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00070" y="3394521"/>
            <a:ext cx="2844733" cy="21348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918943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dirty="0"/>
          </a:p>
        </p:txBody>
      </p:sp>
      <p:pic>
        <p:nvPicPr>
          <p:cNvPr id="15" name="Picture 11" descr="Image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01841"/>
            <a:ext cx="9158288" cy="619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11"/>
          <p:cNvSpPr>
            <a:spLocks noChangeArrowheads="1"/>
          </p:cNvSpPr>
          <p:nvPr/>
        </p:nvSpPr>
        <p:spPr bwMode="auto">
          <a:xfrm>
            <a:off x="496554" y="725476"/>
            <a:ext cx="5111765" cy="2493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075" tIns="46038" rIns="92075" bIns="46038">
            <a:spAutoFit/>
          </a:bodyPr>
          <a:lstStyle/>
          <a:p>
            <a:pPr defTabSz="762000">
              <a:spcBef>
                <a:spcPct val="20000"/>
              </a:spcBef>
              <a:spcAft>
                <a:spcPts val="2400"/>
              </a:spcAft>
            </a:pPr>
            <a:r>
              <a:rPr lang="da-DK" sz="4400" dirty="0" smtClean="0">
                <a:solidFill>
                  <a:schemeClr val="bg1"/>
                </a:solidFill>
                <a:latin typeface="+mj-lt"/>
                <a:cs typeface="Trebuchet MS"/>
              </a:rPr>
              <a:t>World Heritage Site Wadden Sea</a:t>
            </a:r>
          </a:p>
          <a:p>
            <a:pPr defTabSz="762000">
              <a:spcBef>
                <a:spcPct val="20000"/>
              </a:spcBef>
            </a:pPr>
            <a:endParaRPr lang="da-DK" sz="4000" b="1" dirty="0" smtClean="0">
              <a:solidFill>
                <a:schemeClr val="bg1"/>
              </a:solidFill>
              <a:latin typeface="+mj-lt"/>
            </a:endParaRPr>
          </a:p>
        </p:txBody>
      </p:sp>
      <p:sp>
        <p:nvSpPr>
          <p:cNvPr id="7" name="Rechteck 1"/>
          <p:cNvSpPr>
            <a:spLocks noChangeArrowheads="1"/>
          </p:cNvSpPr>
          <p:nvPr/>
        </p:nvSpPr>
        <p:spPr bwMode="auto">
          <a:xfrm>
            <a:off x="560055" y="2326259"/>
            <a:ext cx="4139146"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200" dirty="0">
                <a:solidFill>
                  <a:schemeClr val="bg1"/>
                </a:solidFill>
                <a:latin typeface="Trebuchet MS"/>
                <a:cs typeface="Trebuchet MS"/>
              </a:rPr>
              <a:t>“Protect and Prosper – </a:t>
            </a:r>
          </a:p>
          <a:p>
            <a:r>
              <a:rPr lang="en-US" sz="2200" dirty="0">
                <a:solidFill>
                  <a:schemeClr val="bg1"/>
                </a:solidFill>
                <a:latin typeface="Trebuchet MS"/>
                <a:cs typeface="Trebuchet MS"/>
              </a:rPr>
              <a:t>my benefits of World Heritage”</a:t>
            </a:r>
          </a:p>
        </p:txBody>
      </p:sp>
    </p:spTree>
    <p:extLst>
      <p:ext uri="{BB962C8B-B14F-4D97-AF65-F5344CB8AC3E}">
        <p14:creationId xmlns:p14="http://schemas.microsoft.com/office/powerpoint/2010/main" val="324250686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title"/>
          </p:nvPr>
        </p:nvSpPr>
        <p:spPr/>
        <p:txBody>
          <a:bodyPr/>
          <a:lstStyle/>
          <a:p>
            <a:r>
              <a:rPr lang="en-US" dirty="0" smtClean="0"/>
              <a:t>Sustainable Delight</a:t>
            </a:r>
            <a:endParaRPr lang="en-US" dirty="0"/>
          </a:p>
        </p:txBody>
      </p:sp>
      <p:pic>
        <p:nvPicPr>
          <p:cNvPr id="8" name="Picture 2" descr="http://www.natur-am-meer.de/NP-Partner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0125" y="1557268"/>
            <a:ext cx="1765300" cy="71646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http://www.strandhotel-fernsicht.de/cms/upload/header/Festlichkeit_Restaurant_header.jpg" title="http://www.strandhotel-fernsicht.d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9164" y="2517058"/>
            <a:ext cx="3674927" cy="1428750"/>
          </a:xfrm>
          <a:prstGeom prst="rect">
            <a:avLst/>
          </a:prstGeom>
          <a:noFill/>
          <a:extLst>
            <a:ext uri="{909E8E84-426E-40DD-AFC4-6F175D3DCCD1}">
              <a14:hiddenFill xmlns:a14="http://schemas.microsoft.com/office/drawing/2010/main">
                <a:solidFill>
                  <a:srgbClr val="FFFFFF"/>
                </a:solidFill>
              </a14:hiddenFill>
            </a:ext>
          </a:extLst>
        </p:spPr>
      </p:pic>
      <p:pic>
        <p:nvPicPr>
          <p:cNvPr id="12" name="Grafik 11"/>
          <p:cNvPicPr>
            <a:picLocks noChangeAspect="1"/>
          </p:cNvPicPr>
          <p:nvPr/>
        </p:nvPicPr>
        <p:blipFill>
          <a:blip r:embed="rId4"/>
          <a:stretch>
            <a:fillRect/>
          </a:stretch>
        </p:blipFill>
        <p:spPr>
          <a:xfrm>
            <a:off x="5150943" y="1344940"/>
            <a:ext cx="3460398" cy="2484110"/>
          </a:xfrm>
          <a:prstGeom prst="rect">
            <a:avLst/>
          </a:prstGeom>
        </p:spPr>
      </p:pic>
      <p:pic>
        <p:nvPicPr>
          <p:cNvPr id="13" name="Grafik 12"/>
          <p:cNvPicPr>
            <a:picLocks noChangeAspect="1"/>
          </p:cNvPicPr>
          <p:nvPr/>
        </p:nvPicPr>
        <p:blipFill>
          <a:blip r:embed="rId5"/>
          <a:stretch>
            <a:fillRect/>
          </a:stretch>
        </p:blipFill>
        <p:spPr>
          <a:xfrm>
            <a:off x="4702530" y="3917545"/>
            <a:ext cx="3346231" cy="2227461"/>
          </a:xfrm>
          <a:prstGeom prst="rect">
            <a:avLst/>
          </a:prstGeom>
        </p:spPr>
      </p:pic>
      <p:pic>
        <p:nvPicPr>
          <p:cNvPr id="14" name="Picture 4" descr="Slow Food"/>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35930" y="4008175"/>
            <a:ext cx="1529495" cy="15294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35233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title"/>
          </p:nvPr>
        </p:nvSpPr>
        <p:spPr/>
        <p:txBody>
          <a:bodyPr/>
          <a:lstStyle/>
          <a:p>
            <a:r>
              <a:rPr lang="de-DE" dirty="0" smtClean="0"/>
              <a:t>School Trip</a:t>
            </a:r>
            <a:endParaRPr lang="de-DE" dirty="0"/>
          </a:p>
        </p:txBody>
      </p:sp>
      <p:pic>
        <p:nvPicPr>
          <p:cNvPr id="10" name="Grafik 9"/>
          <p:cNvPicPr>
            <a:picLocks noChangeAspect="1"/>
          </p:cNvPicPr>
          <p:nvPr/>
        </p:nvPicPr>
        <p:blipFill>
          <a:blip r:embed="rId2"/>
          <a:stretch>
            <a:fillRect/>
          </a:stretch>
        </p:blipFill>
        <p:spPr>
          <a:xfrm>
            <a:off x="5549286" y="1444334"/>
            <a:ext cx="2769460" cy="3940288"/>
          </a:xfrm>
          <a:prstGeom prst="rect">
            <a:avLst/>
          </a:prstGeom>
        </p:spPr>
      </p:pic>
      <p:pic>
        <p:nvPicPr>
          <p:cNvPr id="15" name="Grafik 14"/>
          <p:cNvPicPr>
            <a:picLocks noChangeAspect="1"/>
          </p:cNvPicPr>
          <p:nvPr/>
        </p:nvPicPr>
        <p:blipFill>
          <a:blip r:embed="rId3"/>
          <a:stretch>
            <a:fillRect/>
          </a:stretch>
        </p:blipFill>
        <p:spPr>
          <a:xfrm>
            <a:off x="225631" y="1772063"/>
            <a:ext cx="2257425" cy="1476375"/>
          </a:xfrm>
          <a:prstGeom prst="rect">
            <a:avLst/>
          </a:prstGeom>
        </p:spPr>
      </p:pic>
      <p:pic>
        <p:nvPicPr>
          <p:cNvPr id="16" name="Grafik 15"/>
          <p:cNvPicPr>
            <a:picLocks noChangeAspect="1"/>
          </p:cNvPicPr>
          <p:nvPr/>
        </p:nvPicPr>
        <p:blipFill>
          <a:blip r:embed="rId4"/>
          <a:stretch>
            <a:fillRect/>
          </a:stretch>
        </p:blipFill>
        <p:spPr>
          <a:xfrm>
            <a:off x="225631" y="3414478"/>
            <a:ext cx="2428875" cy="1609725"/>
          </a:xfrm>
          <a:prstGeom prst="rect">
            <a:avLst/>
          </a:prstGeom>
        </p:spPr>
      </p:pic>
      <p:pic>
        <p:nvPicPr>
          <p:cNvPr id="17" name="Grafik 16"/>
          <p:cNvPicPr>
            <a:picLocks noChangeAspect="1"/>
          </p:cNvPicPr>
          <p:nvPr/>
        </p:nvPicPr>
        <p:blipFill>
          <a:blip r:embed="rId5"/>
          <a:stretch>
            <a:fillRect/>
          </a:stretch>
        </p:blipFill>
        <p:spPr>
          <a:xfrm>
            <a:off x="2777411" y="1772063"/>
            <a:ext cx="2209800" cy="1495425"/>
          </a:xfrm>
          <a:prstGeom prst="rect">
            <a:avLst/>
          </a:prstGeom>
        </p:spPr>
      </p:pic>
    </p:spTree>
    <p:extLst>
      <p:ext uri="{BB962C8B-B14F-4D97-AF65-F5344CB8AC3E}">
        <p14:creationId xmlns:p14="http://schemas.microsoft.com/office/powerpoint/2010/main" val="123823524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en-US" dirty="0" smtClean="0"/>
              <a:t>Tourism strategy</a:t>
            </a:r>
            <a:endParaRPr lang="en-US" dirty="0"/>
          </a:p>
        </p:txBody>
      </p:sp>
      <p:sp>
        <p:nvSpPr>
          <p:cNvPr id="5" name="Textplatzhalter 4"/>
          <p:cNvSpPr>
            <a:spLocks noGrp="1"/>
          </p:cNvSpPr>
          <p:nvPr>
            <p:ph type="body" idx="1"/>
          </p:nvPr>
        </p:nvSpPr>
        <p:spPr/>
        <p:txBody>
          <a:bodyPr/>
          <a:lstStyle/>
          <a:p>
            <a:endParaRPr lang="de-DE"/>
          </a:p>
        </p:txBody>
      </p:sp>
    </p:spTree>
    <p:extLst>
      <p:ext uri="{BB962C8B-B14F-4D97-AF65-F5344CB8AC3E}">
        <p14:creationId xmlns:p14="http://schemas.microsoft.com/office/powerpoint/2010/main" val="416908829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val 9"/>
          <p:cNvSpPr/>
          <p:nvPr/>
        </p:nvSpPr>
        <p:spPr>
          <a:xfrm>
            <a:off x="884059" y="1641475"/>
            <a:ext cx="1998841" cy="1998841"/>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1BAAD7"/>
              </a:solidFill>
            </a:endParaRPr>
          </a:p>
        </p:txBody>
      </p:sp>
      <p:sp>
        <p:nvSpPr>
          <p:cNvPr id="11" name="Rectangle 10"/>
          <p:cNvSpPr/>
          <p:nvPr/>
        </p:nvSpPr>
        <p:spPr>
          <a:xfrm>
            <a:off x="1100506" y="2434133"/>
            <a:ext cx="1509343" cy="430887"/>
          </a:xfrm>
          <a:prstGeom prst="rect">
            <a:avLst/>
          </a:prstGeom>
        </p:spPr>
        <p:txBody>
          <a:bodyPr wrap="square">
            <a:spAutoFit/>
          </a:bodyPr>
          <a:lstStyle/>
          <a:p>
            <a:pPr algn="ctr"/>
            <a:r>
              <a:rPr lang="en-US" sz="2200" b="1" dirty="0" smtClean="0">
                <a:solidFill>
                  <a:srgbClr val="1BAAD7"/>
                </a:solidFill>
                <a:latin typeface="Trebuchet MS"/>
                <a:cs typeface="Trebuchet MS"/>
              </a:rPr>
              <a:t>10million</a:t>
            </a:r>
            <a:endParaRPr lang="en-US" sz="2200" dirty="0">
              <a:solidFill>
                <a:srgbClr val="1BAAD7"/>
              </a:solidFill>
            </a:endParaRPr>
          </a:p>
        </p:txBody>
      </p:sp>
      <p:sp>
        <p:nvSpPr>
          <p:cNvPr id="12" name="Rectangle 11"/>
          <p:cNvSpPr/>
          <p:nvPr/>
        </p:nvSpPr>
        <p:spPr>
          <a:xfrm>
            <a:off x="600960" y="4019861"/>
            <a:ext cx="2595246" cy="1477328"/>
          </a:xfrm>
          <a:prstGeom prst="rect">
            <a:avLst/>
          </a:prstGeom>
        </p:spPr>
        <p:txBody>
          <a:bodyPr wrap="square">
            <a:spAutoFit/>
          </a:bodyPr>
          <a:lstStyle/>
          <a:p>
            <a:pPr algn="ctr"/>
            <a:r>
              <a:rPr lang="en-US" dirty="0">
                <a:latin typeface="Trebuchet MS"/>
                <a:cs typeface="Trebuchet MS"/>
              </a:rPr>
              <a:t>tourists </a:t>
            </a:r>
            <a:r>
              <a:rPr lang="en-US" dirty="0" smtClean="0">
                <a:latin typeface="Trebuchet MS"/>
                <a:cs typeface="Trebuchet MS"/>
              </a:rPr>
              <a:t>per year, </a:t>
            </a:r>
            <a:endParaRPr lang="en-US" dirty="0">
              <a:latin typeface="Trebuchet MS"/>
              <a:cs typeface="Trebuchet MS"/>
            </a:endParaRPr>
          </a:p>
          <a:p>
            <a:pPr algn="ctr"/>
            <a:r>
              <a:rPr lang="en-US" dirty="0">
                <a:latin typeface="Trebuchet MS"/>
                <a:cs typeface="Trebuchet MS"/>
              </a:rPr>
              <a:t>about 50 million overnight </a:t>
            </a:r>
            <a:r>
              <a:rPr lang="en-US" dirty="0" smtClean="0">
                <a:latin typeface="Trebuchet MS"/>
                <a:cs typeface="Trebuchet MS"/>
              </a:rPr>
              <a:t>stays, 30 </a:t>
            </a:r>
            <a:r>
              <a:rPr lang="en-US" dirty="0">
                <a:latin typeface="Trebuchet MS"/>
                <a:cs typeface="Trebuchet MS"/>
              </a:rPr>
              <a:t>– 40 million day-trippers every </a:t>
            </a:r>
            <a:r>
              <a:rPr lang="en-US" dirty="0" smtClean="0">
                <a:latin typeface="Trebuchet MS"/>
                <a:cs typeface="Trebuchet MS"/>
              </a:rPr>
              <a:t>year</a:t>
            </a:r>
            <a:endParaRPr lang="en-US" dirty="0"/>
          </a:p>
        </p:txBody>
      </p:sp>
      <p:sp>
        <p:nvSpPr>
          <p:cNvPr id="13" name="Oval 12"/>
          <p:cNvSpPr/>
          <p:nvPr/>
        </p:nvSpPr>
        <p:spPr>
          <a:xfrm>
            <a:off x="3623379" y="1641475"/>
            <a:ext cx="1998841" cy="1998841"/>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1BAAD7"/>
              </a:solidFill>
            </a:endParaRPr>
          </a:p>
        </p:txBody>
      </p:sp>
      <p:sp>
        <p:nvSpPr>
          <p:cNvPr id="14" name="Rectangle 13"/>
          <p:cNvSpPr/>
          <p:nvPr/>
        </p:nvSpPr>
        <p:spPr>
          <a:xfrm>
            <a:off x="3667373" y="2434133"/>
            <a:ext cx="1877750" cy="430887"/>
          </a:xfrm>
          <a:prstGeom prst="rect">
            <a:avLst/>
          </a:prstGeom>
        </p:spPr>
        <p:txBody>
          <a:bodyPr wrap="square">
            <a:spAutoFit/>
          </a:bodyPr>
          <a:lstStyle/>
          <a:p>
            <a:pPr algn="ctr"/>
            <a:r>
              <a:rPr lang="en-US" sz="2200" b="1" dirty="0" smtClean="0">
                <a:solidFill>
                  <a:srgbClr val="1BAAD7"/>
                </a:solidFill>
                <a:latin typeface="Trebuchet MS"/>
                <a:cs typeface="Trebuchet MS"/>
              </a:rPr>
              <a:t>3-5 billion €</a:t>
            </a:r>
            <a:endParaRPr lang="en-US" sz="2200" dirty="0">
              <a:solidFill>
                <a:srgbClr val="1BAAD7"/>
              </a:solidFill>
            </a:endParaRPr>
          </a:p>
        </p:txBody>
      </p:sp>
      <p:sp>
        <p:nvSpPr>
          <p:cNvPr id="15" name="Oval 14"/>
          <p:cNvSpPr/>
          <p:nvPr/>
        </p:nvSpPr>
        <p:spPr>
          <a:xfrm>
            <a:off x="6383159" y="1641475"/>
            <a:ext cx="1998841" cy="1998841"/>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1BAAD7"/>
              </a:solidFill>
            </a:endParaRPr>
          </a:p>
        </p:txBody>
      </p:sp>
      <p:sp>
        <p:nvSpPr>
          <p:cNvPr id="16" name="Rectangle 15"/>
          <p:cNvSpPr/>
          <p:nvPr/>
        </p:nvSpPr>
        <p:spPr>
          <a:xfrm>
            <a:off x="6505929" y="2434133"/>
            <a:ext cx="1753299" cy="430887"/>
          </a:xfrm>
          <a:prstGeom prst="rect">
            <a:avLst/>
          </a:prstGeom>
        </p:spPr>
        <p:txBody>
          <a:bodyPr wrap="square">
            <a:spAutoFit/>
          </a:bodyPr>
          <a:lstStyle/>
          <a:p>
            <a:pPr algn="ctr"/>
            <a:r>
              <a:rPr lang="en-GB" sz="2200" b="1" dirty="0" smtClean="0">
                <a:solidFill>
                  <a:srgbClr val="1BAAD7"/>
                </a:solidFill>
                <a:latin typeface="Trebuchet MS"/>
                <a:cs typeface="Trebuchet MS"/>
              </a:rPr>
              <a:t>50 centres</a:t>
            </a:r>
            <a:endParaRPr lang="en-GB" sz="2200" dirty="0">
              <a:solidFill>
                <a:srgbClr val="1BAAD7"/>
              </a:solidFill>
            </a:endParaRPr>
          </a:p>
        </p:txBody>
      </p:sp>
      <p:sp>
        <p:nvSpPr>
          <p:cNvPr id="17" name="Rectangle 16"/>
          <p:cNvSpPr/>
          <p:nvPr/>
        </p:nvSpPr>
        <p:spPr>
          <a:xfrm>
            <a:off x="3431470" y="4019861"/>
            <a:ext cx="2359730" cy="1200329"/>
          </a:xfrm>
          <a:prstGeom prst="rect">
            <a:avLst/>
          </a:prstGeom>
        </p:spPr>
        <p:txBody>
          <a:bodyPr wrap="square">
            <a:spAutoFit/>
          </a:bodyPr>
          <a:lstStyle/>
          <a:p>
            <a:pPr algn="ctr"/>
            <a:r>
              <a:rPr lang="en-US" dirty="0">
                <a:latin typeface="Trebuchet MS"/>
                <a:cs typeface="Trebuchet MS"/>
              </a:rPr>
              <a:t>estimated yearly</a:t>
            </a:r>
          </a:p>
          <a:p>
            <a:pPr algn="ctr"/>
            <a:r>
              <a:rPr lang="en-US" dirty="0">
                <a:latin typeface="Trebuchet MS"/>
                <a:cs typeface="Trebuchet MS"/>
              </a:rPr>
              <a:t>turnover of tourism </a:t>
            </a:r>
            <a:r>
              <a:rPr lang="en-US" dirty="0" smtClean="0">
                <a:latin typeface="Trebuchet MS"/>
                <a:cs typeface="Trebuchet MS"/>
              </a:rPr>
              <a:t>in the </a:t>
            </a:r>
            <a:r>
              <a:rPr lang="en-US" dirty="0">
                <a:latin typeface="Trebuchet MS"/>
                <a:cs typeface="Trebuchet MS"/>
              </a:rPr>
              <a:t>Wadden Sea region.</a:t>
            </a:r>
            <a:endParaRPr lang="en-US" dirty="0" smtClean="0">
              <a:latin typeface="Trebuchet MS"/>
              <a:cs typeface="Trebuchet MS"/>
            </a:endParaRPr>
          </a:p>
        </p:txBody>
      </p:sp>
      <p:sp>
        <p:nvSpPr>
          <p:cNvPr id="18" name="Rectangle 17"/>
          <p:cNvSpPr/>
          <p:nvPr/>
        </p:nvSpPr>
        <p:spPr>
          <a:xfrm>
            <a:off x="6108700" y="4019861"/>
            <a:ext cx="2666788" cy="1200329"/>
          </a:xfrm>
          <a:prstGeom prst="rect">
            <a:avLst/>
          </a:prstGeom>
        </p:spPr>
        <p:txBody>
          <a:bodyPr wrap="square">
            <a:spAutoFit/>
          </a:bodyPr>
          <a:lstStyle/>
          <a:p>
            <a:pPr algn="ctr"/>
            <a:r>
              <a:rPr lang="en-US" dirty="0" smtClean="0">
                <a:latin typeface="Trebuchet MS"/>
                <a:cs typeface="Trebuchet MS"/>
              </a:rPr>
              <a:t>in NL, D and DK supply information, guided tours, environmental education </a:t>
            </a:r>
            <a:r>
              <a:rPr lang="en-US" dirty="0" err="1" smtClean="0">
                <a:latin typeface="Trebuchet MS"/>
                <a:cs typeface="Trebuchet MS"/>
              </a:rPr>
              <a:t>a.s.o</a:t>
            </a:r>
            <a:r>
              <a:rPr lang="en-US" dirty="0" smtClean="0">
                <a:latin typeface="Trebuchet MS"/>
                <a:cs typeface="Trebuchet MS"/>
              </a:rPr>
              <a:t>.</a:t>
            </a:r>
          </a:p>
        </p:txBody>
      </p:sp>
      <p:cxnSp>
        <p:nvCxnSpPr>
          <p:cNvPr id="22" name="Straight Connector 21"/>
          <p:cNvCxnSpPr/>
          <p:nvPr/>
        </p:nvCxnSpPr>
        <p:spPr>
          <a:xfrm rot="5400000">
            <a:off x="1725547" y="3883269"/>
            <a:ext cx="284295" cy="1588"/>
          </a:xfrm>
          <a:prstGeom prst="line">
            <a:avLst/>
          </a:prstGeom>
          <a:ln w="12700" cap="flat" cmpd="sng" algn="ctr">
            <a:solidFill>
              <a:srgbClr val="1BAAD7"/>
            </a:solidFill>
            <a:prstDash val="sysDash"/>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rot="5400000">
            <a:off x="4468747" y="3883270"/>
            <a:ext cx="284295" cy="1588"/>
          </a:xfrm>
          <a:prstGeom prst="line">
            <a:avLst/>
          </a:prstGeom>
          <a:ln w="12700" cap="flat" cmpd="sng" algn="ctr">
            <a:solidFill>
              <a:srgbClr val="1BAAD7"/>
            </a:solidFill>
            <a:prstDash val="sysDash"/>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rot="5400000">
            <a:off x="7300847" y="3883271"/>
            <a:ext cx="284295" cy="1588"/>
          </a:xfrm>
          <a:prstGeom prst="line">
            <a:avLst/>
          </a:prstGeom>
          <a:ln w="12700" cap="flat" cmpd="sng" algn="ctr">
            <a:solidFill>
              <a:srgbClr val="1BAAD7"/>
            </a:solidFill>
            <a:prstDash val="sysDash"/>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2" name="Titel 1"/>
          <p:cNvSpPr>
            <a:spLocks noGrp="1"/>
          </p:cNvSpPr>
          <p:nvPr>
            <p:ph type="title"/>
          </p:nvPr>
        </p:nvSpPr>
        <p:spPr/>
        <p:txBody>
          <a:bodyPr/>
          <a:lstStyle/>
          <a:p>
            <a:r>
              <a:rPr lang="en-US" dirty="0" smtClean="0"/>
              <a:t>Key statistics</a:t>
            </a:r>
            <a:endParaRPr lang="en-US" dirty="0"/>
          </a:p>
        </p:txBody>
      </p:sp>
    </p:spTree>
    <p:extLst>
      <p:ext uri="{BB962C8B-B14F-4D97-AF65-F5344CB8AC3E}">
        <p14:creationId xmlns:p14="http://schemas.microsoft.com/office/powerpoint/2010/main" val="115594662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lstStyle/>
          <a:p>
            <a:r>
              <a:rPr lang="en-US" dirty="0" smtClean="0"/>
              <a:t>The strategic objectives</a:t>
            </a:r>
            <a:endParaRPr lang="en-US" dirty="0"/>
          </a:p>
        </p:txBody>
      </p:sp>
      <p:sp>
        <p:nvSpPr>
          <p:cNvPr id="6" name="Inhaltsplatzhalter 5"/>
          <p:cNvSpPr>
            <a:spLocks noGrp="1"/>
          </p:cNvSpPr>
          <p:nvPr>
            <p:ph idx="1"/>
          </p:nvPr>
        </p:nvSpPr>
        <p:spPr/>
        <p:txBody>
          <a:bodyPr/>
          <a:lstStyle/>
          <a:p>
            <a:r>
              <a:rPr lang="en-US" dirty="0"/>
              <a:t>1. </a:t>
            </a:r>
            <a:r>
              <a:rPr lang="en-US" dirty="0" smtClean="0"/>
              <a:t>All </a:t>
            </a:r>
            <a:r>
              <a:rPr lang="en-US" dirty="0"/>
              <a:t>stakeholders have </a:t>
            </a:r>
            <a:r>
              <a:rPr lang="en-US" dirty="0" smtClean="0"/>
              <a:t>a transnational </a:t>
            </a:r>
            <a:r>
              <a:rPr lang="en-US" dirty="0"/>
              <a:t>understanding and </a:t>
            </a:r>
            <a:r>
              <a:rPr lang="en-US" dirty="0" smtClean="0"/>
              <a:t>appreciation of </a:t>
            </a:r>
            <a:r>
              <a:rPr lang="en-US" dirty="0"/>
              <a:t>the values of the Wadden </a:t>
            </a:r>
            <a:r>
              <a:rPr lang="en-US" dirty="0" smtClean="0"/>
              <a:t>Sea</a:t>
            </a:r>
            <a:endParaRPr lang="en-US" dirty="0"/>
          </a:p>
          <a:p>
            <a:r>
              <a:rPr lang="en-US" dirty="0"/>
              <a:t>2. </a:t>
            </a:r>
            <a:r>
              <a:rPr lang="en-US" dirty="0" smtClean="0"/>
              <a:t>Stakeholders </a:t>
            </a:r>
            <a:r>
              <a:rPr lang="en-US" dirty="0"/>
              <a:t>have </a:t>
            </a:r>
            <a:r>
              <a:rPr lang="en-US" dirty="0" smtClean="0"/>
              <a:t>responsibility for </a:t>
            </a:r>
            <a:r>
              <a:rPr lang="en-US" dirty="0"/>
              <a:t>and contribute to the protection </a:t>
            </a:r>
            <a:r>
              <a:rPr lang="en-US" dirty="0" smtClean="0"/>
              <a:t>of the </a:t>
            </a:r>
            <a:r>
              <a:rPr lang="en-US" dirty="0"/>
              <a:t>‘Outstanding Universal Value</a:t>
            </a:r>
            <a:r>
              <a:rPr lang="en-US" dirty="0" smtClean="0"/>
              <a:t>’</a:t>
            </a:r>
            <a:endParaRPr lang="en-US" dirty="0"/>
          </a:p>
          <a:p>
            <a:r>
              <a:rPr lang="en-US" dirty="0"/>
              <a:t>3. </a:t>
            </a:r>
            <a:r>
              <a:rPr lang="en-US" dirty="0" smtClean="0"/>
              <a:t>The </a:t>
            </a:r>
            <a:r>
              <a:rPr lang="en-US" dirty="0"/>
              <a:t>tourism sector </a:t>
            </a:r>
            <a:r>
              <a:rPr lang="en-US" dirty="0" smtClean="0"/>
              <a:t>provides consistent  communication </a:t>
            </a:r>
            <a:r>
              <a:rPr lang="en-US" dirty="0"/>
              <a:t>and </a:t>
            </a:r>
            <a:r>
              <a:rPr lang="en-US" dirty="0" smtClean="0"/>
              <a:t>marketing</a:t>
            </a:r>
            <a:endParaRPr lang="en-US" dirty="0"/>
          </a:p>
          <a:p>
            <a:r>
              <a:rPr lang="en-US" dirty="0"/>
              <a:t>4. </a:t>
            </a:r>
            <a:r>
              <a:rPr lang="en-US" dirty="0" smtClean="0"/>
              <a:t>Nature </a:t>
            </a:r>
            <a:r>
              <a:rPr lang="en-US" dirty="0"/>
              <a:t>conservation, tourism </a:t>
            </a:r>
            <a:r>
              <a:rPr lang="en-US" dirty="0" smtClean="0"/>
              <a:t>and local </a:t>
            </a:r>
            <a:r>
              <a:rPr lang="en-US" dirty="0"/>
              <a:t>communities benefit from the </a:t>
            </a:r>
            <a:r>
              <a:rPr lang="en-US" dirty="0" smtClean="0"/>
              <a:t>World Heritage Status</a:t>
            </a:r>
            <a:endParaRPr lang="de-DE" dirty="0"/>
          </a:p>
        </p:txBody>
      </p:sp>
    </p:spTree>
    <p:extLst>
      <p:ext uri="{BB962C8B-B14F-4D97-AF65-F5344CB8AC3E}">
        <p14:creationId xmlns:p14="http://schemas.microsoft.com/office/powerpoint/2010/main" val="109016497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dirty="0"/>
          </a:p>
        </p:txBody>
      </p:sp>
      <p:pic>
        <p:nvPicPr>
          <p:cNvPr id="15" name="Picture 11" descr="Image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01841"/>
            <a:ext cx="9158288" cy="619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11"/>
          <p:cNvSpPr>
            <a:spLocks noChangeArrowheads="1"/>
          </p:cNvSpPr>
          <p:nvPr/>
        </p:nvSpPr>
        <p:spPr bwMode="auto">
          <a:xfrm>
            <a:off x="496554" y="725476"/>
            <a:ext cx="5062998" cy="28629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075" tIns="46038" rIns="92075" bIns="46038">
            <a:spAutoFit/>
          </a:bodyPr>
          <a:lstStyle/>
          <a:p>
            <a:pPr defTabSz="762000"/>
            <a:r>
              <a:rPr lang="da-DK" sz="4400" dirty="0" smtClean="0">
                <a:solidFill>
                  <a:schemeClr val="bg1"/>
                </a:solidFill>
                <a:latin typeface="+mj-lt"/>
                <a:cs typeface="Trebuchet MS"/>
              </a:rPr>
              <a:t>Branding - </a:t>
            </a:r>
          </a:p>
          <a:p>
            <a:pPr defTabSz="762000"/>
            <a:r>
              <a:rPr lang="da-DK" sz="4400" dirty="0">
                <a:solidFill>
                  <a:schemeClr val="bg1"/>
                </a:solidFill>
                <a:latin typeface="+mj-lt"/>
                <a:cs typeface="Trebuchet MS"/>
              </a:rPr>
              <a:t>the </a:t>
            </a:r>
            <a:r>
              <a:rPr lang="da-DK" sz="4400" dirty="0" smtClean="0">
                <a:solidFill>
                  <a:schemeClr val="bg1"/>
                </a:solidFill>
                <a:latin typeface="+mj-lt"/>
                <a:cs typeface="Trebuchet MS"/>
              </a:rPr>
              <a:t>‘Wadden </a:t>
            </a:r>
            <a:r>
              <a:rPr lang="da-DK" sz="4400" dirty="0">
                <a:solidFill>
                  <a:schemeClr val="bg1"/>
                </a:solidFill>
                <a:latin typeface="+mj-lt"/>
                <a:cs typeface="Trebuchet MS"/>
              </a:rPr>
              <a:t>Sea</a:t>
            </a:r>
          </a:p>
          <a:p>
            <a:pPr defTabSz="762000"/>
            <a:r>
              <a:rPr lang="da-DK" sz="4400" dirty="0" smtClean="0">
                <a:solidFill>
                  <a:schemeClr val="bg1"/>
                </a:solidFill>
                <a:latin typeface="+mj-lt"/>
                <a:cs typeface="Trebuchet MS"/>
              </a:rPr>
              <a:t>World Heritage’</a:t>
            </a:r>
          </a:p>
          <a:p>
            <a:pPr defTabSz="762000">
              <a:spcBef>
                <a:spcPct val="20000"/>
              </a:spcBef>
            </a:pPr>
            <a:endParaRPr lang="da-DK" sz="4000" b="1" dirty="0" smtClean="0">
              <a:solidFill>
                <a:schemeClr val="bg1"/>
              </a:solidFill>
              <a:latin typeface="+mj-lt"/>
            </a:endParaRPr>
          </a:p>
        </p:txBody>
      </p:sp>
    </p:spTree>
    <p:extLst>
      <p:ext uri="{BB962C8B-B14F-4D97-AF65-F5344CB8AC3E}">
        <p14:creationId xmlns:p14="http://schemas.microsoft.com/office/powerpoint/2010/main" val="54361096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t>One brand for </a:t>
            </a:r>
            <a:r>
              <a:rPr lang="en-US" dirty="0" smtClean="0"/>
              <a:t>the </a:t>
            </a:r>
            <a:br>
              <a:rPr lang="en-US" dirty="0" smtClean="0"/>
            </a:br>
            <a:r>
              <a:rPr lang="en-US" dirty="0" smtClean="0"/>
              <a:t>‘World Heritage Wadden Sea’</a:t>
            </a:r>
            <a:endParaRPr lang="en-US" dirty="0"/>
          </a:p>
        </p:txBody>
      </p:sp>
      <p:sp>
        <p:nvSpPr>
          <p:cNvPr id="3" name="Inhaltsplatzhalter 2"/>
          <p:cNvSpPr>
            <a:spLocks noGrp="1"/>
          </p:cNvSpPr>
          <p:nvPr>
            <p:ph idx="1"/>
          </p:nvPr>
        </p:nvSpPr>
        <p:spPr/>
        <p:txBody>
          <a:bodyPr/>
          <a:lstStyle/>
          <a:p>
            <a:pPr>
              <a:spcAft>
                <a:spcPts val="1200"/>
              </a:spcAft>
            </a:pPr>
            <a:r>
              <a:rPr lang="en-US" sz="2000" dirty="0">
                <a:latin typeface="Trebuchet MS"/>
                <a:cs typeface="Trebuchet MS"/>
              </a:rPr>
              <a:t>We all benefit from a strong and distinctive Wadden Sea World Heritage brand. </a:t>
            </a:r>
          </a:p>
          <a:p>
            <a:pPr>
              <a:spcAft>
                <a:spcPts val="1200"/>
              </a:spcAft>
            </a:pPr>
            <a:r>
              <a:rPr lang="en-US" sz="2000" b="1" dirty="0">
                <a:solidFill>
                  <a:srgbClr val="279ECE"/>
                </a:solidFill>
                <a:latin typeface="Trebuchet MS"/>
                <a:cs typeface="Trebuchet MS"/>
              </a:rPr>
              <a:t>FOR YOU: </a:t>
            </a:r>
            <a:r>
              <a:rPr lang="en-US" sz="2000" dirty="0">
                <a:latin typeface="Trebuchet MS"/>
                <a:cs typeface="Trebuchet MS"/>
              </a:rPr>
              <a:t>a brand for our World Heritage helps build our global reputation, enhance our collective visibility, and encourage greater collaboration and investment.</a:t>
            </a:r>
          </a:p>
          <a:p>
            <a:pPr>
              <a:spcAft>
                <a:spcPts val="1800"/>
              </a:spcAft>
            </a:pPr>
            <a:r>
              <a:rPr lang="en-US" sz="2000" b="1" dirty="0">
                <a:solidFill>
                  <a:srgbClr val="279ECE"/>
                </a:solidFill>
                <a:latin typeface="Trebuchet MS"/>
                <a:cs typeface="Trebuchet MS"/>
              </a:rPr>
              <a:t>FOR VISITORS:</a:t>
            </a:r>
            <a:r>
              <a:rPr lang="en-US" sz="2000" b="1" dirty="0">
                <a:latin typeface="Trebuchet MS"/>
                <a:cs typeface="Trebuchet MS"/>
              </a:rPr>
              <a:t> </a:t>
            </a:r>
            <a:r>
              <a:rPr lang="en-US" sz="2000" dirty="0">
                <a:latin typeface="Trebuchet MS"/>
                <a:cs typeface="Trebuchet MS"/>
              </a:rPr>
              <a:t>a brand for our World Heritage communicates the quality and uniqueness of the Wadden Sea and its value to the world. </a:t>
            </a:r>
          </a:p>
        </p:txBody>
      </p:sp>
    </p:spTree>
    <p:extLst>
      <p:ext uri="{BB962C8B-B14F-4D97-AF65-F5344CB8AC3E}">
        <p14:creationId xmlns:p14="http://schemas.microsoft.com/office/powerpoint/2010/main" val="76195354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t>Benefits of one </a:t>
            </a:r>
            <a:br>
              <a:rPr lang="en-US" dirty="0"/>
            </a:br>
            <a:r>
              <a:rPr lang="en-US" dirty="0"/>
              <a:t>World Heritage brand</a:t>
            </a:r>
          </a:p>
        </p:txBody>
      </p:sp>
      <p:sp>
        <p:nvSpPr>
          <p:cNvPr id="3" name="Inhaltsplatzhalter 2"/>
          <p:cNvSpPr>
            <a:spLocks noGrp="1"/>
          </p:cNvSpPr>
          <p:nvPr>
            <p:ph idx="1"/>
          </p:nvPr>
        </p:nvSpPr>
        <p:spPr/>
        <p:txBody>
          <a:bodyPr/>
          <a:lstStyle/>
          <a:p>
            <a:pPr>
              <a:spcAft>
                <a:spcPts val="1200"/>
              </a:spcAft>
            </a:pPr>
            <a:r>
              <a:rPr lang="en-US" sz="2000" b="1" dirty="0">
                <a:solidFill>
                  <a:schemeClr val="tx1">
                    <a:lumMod val="65000"/>
                    <a:lumOff val="35000"/>
                  </a:schemeClr>
                </a:solidFill>
                <a:latin typeface="Trebuchet MS"/>
                <a:cs typeface="Trebuchet MS"/>
              </a:rPr>
              <a:t>We are all proud to be a part of this great natural heritage site. There are many benefits: </a:t>
            </a:r>
          </a:p>
          <a:p>
            <a:pPr>
              <a:spcAft>
                <a:spcPts val="600"/>
              </a:spcAft>
              <a:buFont typeface="Arial"/>
              <a:buChar char="•"/>
            </a:pPr>
            <a:r>
              <a:rPr lang="en-US" sz="2000" dirty="0">
                <a:solidFill>
                  <a:schemeClr val="tx1">
                    <a:lumMod val="65000"/>
                    <a:lumOff val="35000"/>
                  </a:schemeClr>
                </a:solidFill>
                <a:latin typeface="Trebuchet MS"/>
                <a:cs typeface="Trebuchet MS"/>
              </a:rPr>
              <a:t> Raising awareness of the Wadden Sea as a single entity. </a:t>
            </a:r>
          </a:p>
          <a:p>
            <a:pPr>
              <a:spcAft>
                <a:spcPts val="600"/>
              </a:spcAft>
              <a:buFont typeface="Arial"/>
              <a:buChar char="•"/>
            </a:pPr>
            <a:r>
              <a:rPr lang="en-US" sz="2000" dirty="0">
                <a:solidFill>
                  <a:schemeClr val="tx1">
                    <a:lumMod val="65000"/>
                    <a:lumOff val="35000"/>
                  </a:schemeClr>
                </a:solidFill>
                <a:latin typeface="Trebuchet MS"/>
                <a:cs typeface="Trebuchet MS"/>
              </a:rPr>
              <a:t> Building our global reputation</a:t>
            </a:r>
          </a:p>
          <a:p>
            <a:pPr>
              <a:spcAft>
                <a:spcPts val="600"/>
              </a:spcAft>
              <a:buFont typeface="Arial"/>
              <a:buChar char="•"/>
            </a:pPr>
            <a:r>
              <a:rPr lang="en-US" sz="2000" dirty="0">
                <a:solidFill>
                  <a:schemeClr val="tx1">
                    <a:lumMod val="65000"/>
                    <a:lumOff val="35000"/>
                  </a:schemeClr>
                </a:solidFill>
                <a:latin typeface="Trebuchet MS"/>
                <a:cs typeface="Trebuchet MS"/>
              </a:rPr>
              <a:t> Enhancing our collective visibility</a:t>
            </a:r>
          </a:p>
          <a:p>
            <a:pPr>
              <a:spcAft>
                <a:spcPts val="600"/>
              </a:spcAft>
              <a:buFont typeface="Arial"/>
              <a:buChar char="•"/>
            </a:pPr>
            <a:r>
              <a:rPr lang="en-US" sz="2000" dirty="0">
                <a:solidFill>
                  <a:schemeClr val="tx1">
                    <a:lumMod val="65000"/>
                    <a:lumOff val="35000"/>
                  </a:schemeClr>
                </a:solidFill>
                <a:latin typeface="Trebuchet MS"/>
                <a:cs typeface="Trebuchet MS"/>
              </a:rPr>
              <a:t> Encouraging greater collaboration and investment.</a:t>
            </a:r>
          </a:p>
          <a:p>
            <a:endParaRPr lang="de-DE" sz="2000" dirty="0"/>
          </a:p>
        </p:txBody>
      </p:sp>
    </p:spTree>
    <p:extLst>
      <p:ext uri="{BB962C8B-B14F-4D97-AF65-F5344CB8AC3E}">
        <p14:creationId xmlns:p14="http://schemas.microsoft.com/office/powerpoint/2010/main" val="29205937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731658" y="605241"/>
            <a:ext cx="7053441" cy="646331"/>
          </a:xfrm>
          <a:prstGeom prst="rect">
            <a:avLst/>
          </a:prstGeom>
          <a:noFill/>
        </p:spPr>
        <p:txBody>
          <a:bodyPr wrap="square" rtlCol="0">
            <a:spAutoFit/>
          </a:bodyPr>
          <a:lstStyle/>
          <a:p>
            <a:endParaRPr lang="de-DE" sz="3600" dirty="0" smtClean="0">
              <a:solidFill>
                <a:srgbClr val="1BAAD7"/>
              </a:solidFill>
              <a:latin typeface="Trebuchet MS"/>
              <a:cs typeface="Trebuchet MS"/>
            </a:endParaRPr>
          </a:p>
        </p:txBody>
      </p:sp>
      <p:sp>
        <p:nvSpPr>
          <p:cNvPr id="10" name="Oval 9"/>
          <p:cNvSpPr/>
          <p:nvPr/>
        </p:nvSpPr>
        <p:spPr>
          <a:xfrm>
            <a:off x="884059" y="2032000"/>
            <a:ext cx="1998841" cy="1998841"/>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1BAAD7"/>
              </a:solidFill>
            </a:endParaRPr>
          </a:p>
        </p:txBody>
      </p:sp>
      <p:sp>
        <p:nvSpPr>
          <p:cNvPr id="11" name="Rectangle 10"/>
          <p:cNvSpPr/>
          <p:nvPr/>
        </p:nvSpPr>
        <p:spPr>
          <a:xfrm>
            <a:off x="1024307" y="2824658"/>
            <a:ext cx="1583832" cy="430887"/>
          </a:xfrm>
          <a:prstGeom prst="rect">
            <a:avLst/>
          </a:prstGeom>
        </p:spPr>
        <p:txBody>
          <a:bodyPr wrap="none">
            <a:spAutoFit/>
          </a:bodyPr>
          <a:lstStyle/>
          <a:p>
            <a:r>
              <a:rPr lang="en-US" sz="2200" b="1" dirty="0">
                <a:solidFill>
                  <a:srgbClr val="1BAAD7"/>
                </a:solidFill>
                <a:latin typeface="Trebuchet MS"/>
                <a:cs typeface="Trebuchet MS"/>
              </a:rPr>
              <a:t>Awareness</a:t>
            </a:r>
            <a:endParaRPr lang="de-DE" sz="2200" dirty="0">
              <a:solidFill>
                <a:srgbClr val="1BAAD7"/>
              </a:solidFill>
            </a:endParaRPr>
          </a:p>
        </p:txBody>
      </p:sp>
      <p:sp>
        <p:nvSpPr>
          <p:cNvPr id="12" name="Rectangle 11"/>
          <p:cNvSpPr/>
          <p:nvPr/>
        </p:nvSpPr>
        <p:spPr>
          <a:xfrm>
            <a:off x="928509" y="4410386"/>
            <a:ext cx="1871841" cy="923330"/>
          </a:xfrm>
          <a:prstGeom prst="rect">
            <a:avLst/>
          </a:prstGeom>
        </p:spPr>
        <p:txBody>
          <a:bodyPr wrap="square">
            <a:spAutoFit/>
          </a:bodyPr>
          <a:lstStyle/>
          <a:p>
            <a:pPr algn="ctr"/>
            <a:r>
              <a:rPr lang="en-US" dirty="0">
                <a:latin typeface="Trebuchet MS"/>
                <a:cs typeface="Trebuchet MS"/>
              </a:rPr>
              <a:t>Reaches out to and educates a wide audience</a:t>
            </a:r>
            <a:endParaRPr lang="en-US" dirty="0"/>
          </a:p>
        </p:txBody>
      </p:sp>
      <p:sp>
        <p:nvSpPr>
          <p:cNvPr id="13" name="Oval 12"/>
          <p:cNvSpPr/>
          <p:nvPr/>
        </p:nvSpPr>
        <p:spPr>
          <a:xfrm>
            <a:off x="3623379" y="2032000"/>
            <a:ext cx="1998841" cy="1998841"/>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1BAAD7"/>
              </a:solidFill>
            </a:endParaRPr>
          </a:p>
        </p:txBody>
      </p:sp>
      <p:sp>
        <p:nvSpPr>
          <p:cNvPr id="14" name="Rectangle 13"/>
          <p:cNvSpPr/>
          <p:nvPr/>
        </p:nvSpPr>
        <p:spPr>
          <a:xfrm>
            <a:off x="3744577" y="2824658"/>
            <a:ext cx="1601336" cy="430887"/>
          </a:xfrm>
          <a:prstGeom prst="rect">
            <a:avLst/>
          </a:prstGeom>
        </p:spPr>
        <p:txBody>
          <a:bodyPr wrap="none">
            <a:spAutoFit/>
          </a:bodyPr>
          <a:lstStyle/>
          <a:p>
            <a:r>
              <a:rPr lang="en-US" sz="2200" b="1" dirty="0">
                <a:solidFill>
                  <a:srgbClr val="1BAAD7"/>
                </a:solidFill>
                <a:latin typeface="Trebuchet MS"/>
                <a:cs typeface="Trebuchet MS"/>
              </a:rPr>
              <a:t>Familiarity</a:t>
            </a:r>
            <a:endParaRPr lang="de-DE" sz="2200" dirty="0">
              <a:solidFill>
                <a:srgbClr val="1BAAD7"/>
              </a:solidFill>
            </a:endParaRPr>
          </a:p>
        </p:txBody>
      </p:sp>
      <p:sp>
        <p:nvSpPr>
          <p:cNvPr id="15" name="Oval 14"/>
          <p:cNvSpPr/>
          <p:nvPr/>
        </p:nvSpPr>
        <p:spPr>
          <a:xfrm>
            <a:off x="6383159" y="2032000"/>
            <a:ext cx="1998841" cy="1998841"/>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1BAAD7"/>
              </a:solidFill>
            </a:endParaRPr>
          </a:p>
        </p:txBody>
      </p:sp>
      <p:sp>
        <p:nvSpPr>
          <p:cNvPr id="16" name="Rectangle 15"/>
          <p:cNvSpPr/>
          <p:nvPr/>
        </p:nvSpPr>
        <p:spPr>
          <a:xfrm>
            <a:off x="6505013" y="2659558"/>
            <a:ext cx="1768176" cy="769441"/>
          </a:xfrm>
          <a:prstGeom prst="rect">
            <a:avLst/>
          </a:prstGeom>
        </p:spPr>
        <p:txBody>
          <a:bodyPr wrap="none">
            <a:spAutoFit/>
          </a:bodyPr>
          <a:lstStyle/>
          <a:p>
            <a:pPr algn="ctr"/>
            <a:r>
              <a:rPr lang="en-US" sz="2200" b="1" dirty="0">
                <a:solidFill>
                  <a:srgbClr val="1BAAD7"/>
                </a:solidFill>
                <a:latin typeface="Trebuchet MS"/>
                <a:cs typeface="Trebuchet MS"/>
              </a:rPr>
              <a:t>World-class </a:t>
            </a:r>
          </a:p>
          <a:p>
            <a:pPr algn="ctr"/>
            <a:r>
              <a:rPr lang="en-US" sz="2200" b="1" dirty="0">
                <a:solidFill>
                  <a:srgbClr val="1BAAD7"/>
                </a:solidFill>
                <a:latin typeface="Trebuchet MS"/>
                <a:cs typeface="Trebuchet MS"/>
              </a:rPr>
              <a:t>reputation</a:t>
            </a:r>
            <a:endParaRPr lang="en-US" sz="2200" dirty="0">
              <a:solidFill>
                <a:srgbClr val="1BAAD7"/>
              </a:solidFill>
            </a:endParaRPr>
          </a:p>
        </p:txBody>
      </p:sp>
      <p:sp>
        <p:nvSpPr>
          <p:cNvPr id="17" name="Rectangle 16"/>
          <p:cNvSpPr/>
          <p:nvPr/>
        </p:nvSpPr>
        <p:spPr>
          <a:xfrm>
            <a:off x="3431470" y="4410386"/>
            <a:ext cx="2359730" cy="1200329"/>
          </a:xfrm>
          <a:prstGeom prst="rect">
            <a:avLst/>
          </a:prstGeom>
        </p:spPr>
        <p:txBody>
          <a:bodyPr wrap="square">
            <a:spAutoFit/>
          </a:bodyPr>
          <a:lstStyle/>
          <a:p>
            <a:pPr algn="ctr"/>
            <a:r>
              <a:rPr lang="en-US" dirty="0">
                <a:latin typeface="Trebuchet MS"/>
                <a:cs typeface="Trebuchet MS"/>
              </a:rPr>
              <a:t>promotes a positive attitude and builds lasting relationships and loyalty</a:t>
            </a:r>
          </a:p>
        </p:txBody>
      </p:sp>
      <p:sp>
        <p:nvSpPr>
          <p:cNvPr id="18" name="Rectangle 17"/>
          <p:cNvSpPr/>
          <p:nvPr/>
        </p:nvSpPr>
        <p:spPr>
          <a:xfrm>
            <a:off x="6108700" y="4410386"/>
            <a:ext cx="2666788" cy="923330"/>
          </a:xfrm>
          <a:prstGeom prst="rect">
            <a:avLst/>
          </a:prstGeom>
        </p:spPr>
        <p:txBody>
          <a:bodyPr wrap="square">
            <a:spAutoFit/>
          </a:bodyPr>
          <a:lstStyle/>
          <a:p>
            <a:pPr algn="ctr"/>
            <a:r>
              <a:rPr lang="en-US" dirty="0">
                <a:latin typeface="Trebuchet MS"/>
                <a:cs typeface="Trebuchet MS"/>
              </a:rPr>
              <a:t>attracts sustainable tourism and promotes local business </a:t>
            </a:r>
          </a:p>
        </p:txBody>
      </p:sp>
      <p:cxnSp>
        <p:nvCxnSpPr>
          <p:cNvPr id="22" name="Straight Connector 21"/>
          <p:cNvCxnSpPr/>
          <p:nvPr/>
        </p:nvCxnSpPr>
        <p:spPr>
          <a:xfrm rot="5400000">
            <a:off x="1725547" y="4273794"/>
            <a:ext cx="284295" cy="1588"/>
          </a:xfrm>
          <a:prstGeom prst="line">
            <a:avLst/>
          </a:prstGeom>
          <a:ln w="12700" cap="flat" cmpd="sng" algn="ctr">
            <a:solidFill>
              <a:srgbClr val="1BAAD7"/>
            </a:solidFill>
            <a:prstDash val="sysDash"/>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rot="5400000">
            <a:off x="4468747" y="4273795"/>
            <a:ext cx="284295" cy="1588"/>
          </a:xfrm>
          <a:prstGeom prst="line">
            <a:avLst/>
          </a:prstGeom>
          <a:ln w="12700" cap="flat" cmpd="sng" algn="ctr">
            <a:solidFill>
              <a:srgbClr val="1BAAD7"/>
            </a:solidFill>
            <a:prstDash val="sysDash"/>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rot="5400000">
            <a:off x="7300847" y="4273796"/>
            <a:ext cx="284295" cy="1588"/>
          </a:xfrm>
          <a:prstGeom prst="line">
            <a:avLst/>
          </a:prstGeom>
          <a:ln w="12700" cap="flat" cmpd="sng" algn="ctr">
            <a:solidFill>
              <a:srgbClr val="1BAAD7"/>
            </a:solidFill>
            <a:prstDash val="sysDash"/>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2" name="Titel 1"/>
          <p:cNvSpPr>
            <a:spLocks noGrp="1"/>
          </p:cNvSpPr>
          <p:nvPr>
            <p:ph type="title"/>
          </p:nvPr>
        </p:nvSpPr>
        <p:spPr/>
        <p:txBody>
          <a:bodyPr/>
          <a:lstStyle/>
          <a:p>
            <a:r>
              <a:rPr lang="en-US" dirty="0"/>
              <a:t>Why the brand is important</a:t>
            </a:r>
          </a:p>
        </p:txBody>
      </p:sp>
    </p:spTree>
    <p:extLst>
      <p:ext uri="{BB962C8B-B14F-4D97-AF65-F5344CB8AC3E}">
        <p14:creationId xmlns:p14="http://schemas.microsoft.com/office/powerpoint/2010/main" val="325272345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731659" y="1649427"/>
            <a:ext cx="7650341" cy="1015663"/>
          </a:xfrm>
          <a:prstGeom prst="rect">
            <a:avLst/>
          </a:prstGeom>
        </p:spPr>
        <p:txBody>
          <a:bodyPr wrap="square">
            <a:spAutoFit/>
          </a:bodyPr>
          <a:lstStyle/>
          <a:p>
            <a:r>
              <a:rPr lang="en-US" sz="2000" dirty="0">
                <a:solidFill>
                  <a:schemeClr val="tx1">
                    <a:lumMod val="65000"/>
                    <a:lumOff val="35000"/>
                  </a:schemeClr>
                </a:solidFill>
                <a:latin typeface="Trebuchet MS"/>
                <a:cs typeface="Trebuchet MS"/>
              </a:rPr>
              <a:t>Branding is our opportunity to define who we are, as well as who we want to be in the future. Our brand values guide the quality and tone of all our communications:</a:t>
            </a:r>
            <a:endParaRPr lang="de-DE" sz="2000" dirty="0">
              <a:solidFill>
                <a:schemeClr val="tx1">
                  <a:lumMod val="65000"/>
                  <a:lumOff val="35000"/>
                </a:schemeClr>
              </a:solidFill>
              <a:latin typeface="Trebuchet MS"/>
              <a:cs typeface="Trebuchet MS"/>
            </a:endParaRPr>
          </a:p>
        </p:txBody>
      </p:sp>
      <p:sp>
        <p:nvSpPr>
          <p:cNvPr id="13" name="Oval 12"/>
          <p:cNvSpPr/>
          <p:nvPr/>
        </p:nvSpPr>
        <p:spPr>
          <a:xfrm>
            <a:off x="1178518" y="2985543"/>
            <a:ext cx="1529163" cy="1529163"/>
          </a:xfrm>
          <a:prstGeom prst="ellipse">
            <a:avLst/>
          </a:prstGeom>
          <a:solidFill>
            <a:schemeClr val="tx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1BAAD7"/>
              </a:solidFill>
            </a:endParaRPr>
          </a:p>
        </p:txBody>
      </p:sp>
      <p:sp>
        <p:nvSpPr>
          <p:cNvPr id="14" name="Rectangle 13"/>
          <p:cNvSpPr/>
          <p:nvPr/>
        </p:nvSpPr>
        <p:spPr>
          <a:xfrm>
            <a:off x="1289644" y="3558593"/>
            <a:ext cx="1306555" cy="338554"/>
          </a:xfrm>
          <a:prstGeom prst="rect">
            <a:avLst/>
          </a:prstGeom>
        </p:spPr>
        <p:txBody>
          <a:bodyPr wrap="square">
            <a:spAutoFit/>
          </a:bodyPr>
          <a:lstStyle/>
          <a:p>
            <a:pPr algn="ctr"/>
            <a:r>
              <a:rPr lang="en-US" sz="1600" b="1" dirty="0">
                <a:solidFill>
                  <a:srgbClr val="1BAAD7"/>
                </a:solidFill>
                <a:latin typeface="Trebuchet MS"/>
                <a:cs typeface="Trebuchet MS"/>
              </a:rPr>
              <a:t>Committed</a:t>
            </a:r>
            <a:endParaRPr lang="de-DE" sz="1600" dirty="0">
              <a:solidFill>
                <a:srgbClr val="1BAAD7"/>
              </a:solidFill>
            </a:endParaRPr>
          </a:p>
        </p:txBody>
      </p:sp>
      <p:sp>
        <p:nvSpPr>
          <p:cNvPr id="15" name="Rectangle 14"/>
          <p:cNvSpPr/>
          <p:nvPr/>
        </p:nvSpPr>
        <p:spPr>
          <a:xfrm>
            <a:off x="457200" y="4944298"/>
            <a:ext cx="2871926" cy="584775"/>
          </a:xfrm>
          <a:prstGeom prst="rect">
            <a:avLst/>
          </a:prstGeom>
        </p:spPr>
        <p:txBody>
          <a:bodyPr wrap="square">
            <a:spAutoFit/>
          </a:bodyPr>
          <a:lstStyle/>
          <a:p>
            <a:pPr algn="ctr"/>
            <a:r>
              <a:rPr lang="en-US" sz="1600" dirty="0">
                <a:solidFill>
                  <a:schemeClr val="tx1">
                    <a:lumMod val="65000"/>
                    <a:lumOff val="35000"/>
                  </a:schemeClr>
                </a:solidFill>
                <a:latin typeface="Trebuchet MS"/>
                <a:cs typeface="Trebuchet MS"/>
              </a:rPr>
              <a:t>To both present and future generations</a:t>
            </a:r>
          </a:p>
        </p:txBody>
      </p:sp>
      <p:sp>
        <p:nvSpPr>
          <p:cNvPr id="20" name="Rectangle 19"/>
          <p:cNvSpPr/>
          <p:nvPr/>
        </p:nvSpPr>
        <p:spPr>
          <a:xfrm>
            <a:off x="3253670" y="4937946"/>
            <a:ext cx="2613730" cy="584775"/>
          </a:xfrm>
          <a:prstGeom prst="rect">
            <a:avLst/>
          </a:prstGeom>
        </p:spPr>
        <p:txBody>
          <a:bodyPr wrap="square">
            <a:spAutoFit/>
          </a:bodyPr>
          <a:lstStyle/>
          <a:p>
            <a:pPr algn="ctr"/>
            <a:r>
              <a:rPr lang="en-US" sz="1600" dirty="0">
                <a:solidFill>
                  <a:schemeClr val="tx1">
                    <a:lumMod val="65000"/>
                    <a:lumOff val="35000"/>
                  </a:schemeClr>
                </a:solidFill>
                <a:latin typeface="Trebuchet MS"/>
                <a:cs typeface="Trebuchet MS"/>
              </a:rPr>
              <a:t>In </a:t>
            </a:r>
            <a:r>
              <a:rPr lang="en-US" sz="1600" dirty="0" err="1">
                <a:solidFill>
                  <a:schemeClr val="tx1">
                    <a:lumMod val="65000"/>
                    <a:lumOff val="35000"/>
                  </a:schemeClr>
                </a:solidFill>
                <a:latin typeface="Trebuchet MS"/>
                <a:cs typeface="Trebuchet MS"/>
              </a:rPr>
              <a:t>harbouring</a:t>
            </a:r>
            <a:r>
              <a:rPr lang="en-US" sz="1600" dirty="0">
                <a:solidFill>
                  <a:schemeClr val="tx1">
                    <a:lumMod val="65000"/>
                    <a:lumOff val="35000"/>
                  </a:schemeClr>
                </a:solidFill>
                <a:latin typeface="Trebuchet MS"/>
                <a:cs typeface="Trebuchet MS"/>
              </a:rPr>
              <a:t> a wealth of biodiversity</a:t>
            </a:r>
          </a:p>
        </p:txBody>
      </p:sp>
      <p:sp>
        <p:nvSpPr>
          <p:cNvPr id="21" name="Rectangle 20"/>
          <p:cNvSpPr/>
          <p:nvPr/>
        </p:nvSpPr>
        <p:spPr>
          <a:xfrm>
            <a:off x="5930900" y="4937946"/>
            <a:ext cx="2489200" cy="584775"/>
          </a:xfrm>
          <a:prstGeom prst="rect">
            <a:avLst/>
          </a:prstGeom>
        </p:spPr>
        <p:txBody>
          <a:bodyPr wrap="square">
            <a:spAutoFit/>
          </a:bodyPr>
          <a:lstStyle/>
          <a:p>
            <a:pPr algn="ctr"/>
            <a:r>
              <a:rPr lang="en-US" sz="1600" dirty="0" smtClean="0">
                <a:solidFill>
                  <a:schemeClr val="tx1">
                    <a:lumMod val="65000"/>
                    <a:lumOff val="35000"/>
                  </a:schemeClr>
                </a:solidFill>
                <a:latin typeface="Trebuchet MS"/>
                <a:cs typeface="Trebuchet MS"/>
              </a:rPr>
              <a:t>As a unique natural environment</a:t>
            </a:r>
            <a:endParaRPr lang="en-US" sz="1600" dirty="0">
              <a:solidFill>
                <a:schemeClr val="tx1">
                  <a:lumMod val="65000"/>
                  <a:lumOff val="35000"/>
                </a:schemeClr>
              </a:solidFill>
              <a:latin typeface="Trebuchet MS"/>
              <a:cs typeface="Trebuchet MS"/>
            </a:endParaRPr>
          </a:p>
        </p:txBody>
      </p:sp>
      <p:cxnSp>
        <p:nvCxnSpPr>
          <p:cNvPr id="22" name="Straight Connector 21"/>
          <p:cNvCxnSpPr/>
          <p:nvPr/>
        </p:nvCxnSpPr>
        <p:spPr>
          <a:xfrm rot="5400000">
            <a:off x="1814447" y="4712454"/>
            <a:ext cx="284295" cy="1588"/>
          </a:xfrm>
          <a:prstGeom prst="line">
            <a:avLst/>
          </a:prstGeom>
          <a:ln w="12700" cap="flat" cmpd="sng" algn="ctr">
            <a:solidFill>
              <a:srgbClr val="1BAAD7"/>
            </a:solidFill>
            <a:prstDash val="sysDash"/>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rot="5400000">
            <a:off x="4417947" y="4712455"/>
            <a:ext cx="284295" cy="1588"/>
          </a:xfrm>
          <a:prstGeom prst="line">
            <a:avLst/>
          </a:prstGeom>
          <a:ln w="12700" cap="flat" cmpd="sng" algn="ctr">
            <a:solidFill>
              <a:srgbClr val="1BAAD7"/>
            </a:solidFill>
            <a:prstDash val="sysDash"/>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rot="5400000">
            <a:off x="7046847" y="4712456"/>
            <a:ext cx="284295" cy="1588"/>
          </a:xfrm>
          <a:prstGeom prst="line">
            <a:avLst/>
          </a:prstGeom>
          <a:ln w="12700" cap="flat" cmpd="sng" algn="ctr">
            <a:solidFill>
              <a:srgbClr val="1BAAD7"/>
            </a:solidFill>
            <a:prstDash val="sysDash"/>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33" name="Oval 32"/>
          <p:cNvSpPr/>
          <p:nvPr/>
        </p:nvSpPr>
        <p:spPr>
          <a:xfrm>
            <a:off x="3720107" y="2985543"/>
            <a:ext cx="1529163" cy="1529163"/>
          </a:xfrm>
          <a:prstGeom prst="ellipse">
            <a:avLst/>
          </a:prstGeom>
          <a:solidFill>
            <a:schemeClr val="tx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1BAAD7"/>
              </a:solidFill>
            </a:endParaRPr>
          </a:p>
        </p:txBody>
      </p:sp>
      <p:sp>
        <p:nvSpPr>
          <p:cNvPr id="34" name="Oval 33"/>
          <p:cNvSpPr/>
          <p:nvPr/>
        </p:nvSpPr>
        <p:spPr>
          <a:xfrm>
            <a:off x="6373178" y="2985543"/>
            <a:ext cx="1529163" cy="1529163"/>
          </a:xfrm>
          <a:prstGeom prst="ellipse">
            <a:avLst/>
          </a:prstGeom>
          <a:solidFill>
            <a:schemeClr val="tx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1BAAD7"/>
              </a:solidFill>
            </a:endParaRPr>
          </a:p>
        </p:txBody>
      </p:sp>
      <p:sp>
        <p:nvSpPr>
          <p:cNvPr id="17" name="Rectangle 16"/>
          <p:cNvSpPr/>
          <p:nvPr/>
        </p:nvSpPr>
        <p:spPr>
          <a:xfrm>
            <a:off x="3789027" y="3571293"/>
            <a:ext cx="1459054" cy="338554"/>
          </a:xfrm>
          <a:prstGeom prst="rect">
            <a:avLst/>
          </a:prstGeom>
        </p:spPr>
        <p:txBody>
          <a:bodyPr wrap="none">
            <a:spAutoFit/>
          </a:bodyPr>
          <a:lstStyle/>
          <a:p>
            <a:r>
              <a:rPr lang="en-US" sz="1600" b="1" dirty="0">
                <a:solidFill>
                  <a:srgbClr val="1BAAD7"/>
                </a:solidFill>
                <a:latin typeface="Trebuchet MS"/>
                <a:cs typeface="Trebuchet MS"/>
              </a:rPr>
              <a:t>Irreplaceable</a:t>
            </a:r>
            <a:endParaRPr lang="de-DE" sz="1600" dirty="0">
              <a:solidFill>
                <a:srgbClr val="1BAAD7"/>
              </a:solidFill>
            </a:endParaRPr>
          </a:p>
        </p:txBody>
      </p:sp>
      <p:sp>
        <p:nvSpPr>
          <p:cNvPr id="36" name="Rectangle 35"/>
          <p:cNvSpPr/>
          <p:nvPr/>
        </p:nvSpPr>
        <p:spPr>
          <a:xfrm>
            <a:off x="6489700" y="3571293"/>
            <a:ext cx="1301750" cy="338554"/>
          </a:xfrm>
          <a:prstGeom prst="rect">
            <a:avLst/>
          </a:prstGeom>
        </p:spPr>
        <p:txBody>
          <a:bodyPr wrap="square">
            <a:spAutoFit/>
          </a:bodyPr>
          <a:lstStyle/>
          <a:p>
            <a:pPr algn="ctr"/>
            <a:r>
              <a:rPr lang="en-US" sz="1600" b="1" dirty="0">
                <a:solidFill>
                  <a:srgbClr val="1BAAD7"/>
                </a:solidFill>
                <a:latin typeface="Trebuchet MS"/>
                <a:cs typeface="Trebuchet MS"/>
              </a:rPr>
              <a:t>Inspiring</a:t>
            </a:r>
            <a:endParaRPr lang="de-DE" sz="1600" dirty="0">
              <a:solidFill>
                <a:srgbClr val="1BAAD7"/>
              </a:solidFill>
            </a:endParaRPr>
          </a:p>
        </p:txBody>
      </p:sp>
      <p:sp>
        <p:nvSpPr>
          <p:cNvPr id="2" name="Titel 1"/>
          <p:cNvSpPr>
            <a:spLocks noGrp="1"/>
          </p:cNvSpPr>
          <p:nvPr>
            <p:ph type="title"/>
          </p:nvPr>
        </p:nvSpPr>
        <p:spPr/>
        <p:txBody>
          <a:bodyPr/>
          <a:lstStyle/>
          <a:p>
            <a:r>
              <a:rPr lang="en-US" dirty="0" smtClean="0"/>
              <a:t>Brand values</a:t>
            </a:r>
            <a:endParaRPr lang="en-US" dirty="0"/>
          </a:p>
        </p:txBody>
      </p:sp>
    </p:spTree>
    <p:extLst>
      <p:ext uri="{BB962C8B-B14F-4D97-AF65-F5344CB8AC3E}">
        <p14:creationId xmlns:p14="http://schemas.microsoft.com/office/powerpoint/2010/main" val="281266797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869950"/>
            <a:ext cx="5064711" cy="1143000"/>
          </a:xfrm>
        </p:spPr>
        <p:txBody>
          <a:bodyPr/>
          <a:lstStyle/>
          <a:p>
            <a:pPr algn="l"/>
            <a:r>
              <a:rPr lang="en-US" sz="3200" dirty="0">
                <a:solidFill>
                  <a:srgbClr val="1BAAD7"/>
                </a:solidFill>
                <a:cs typeface="Trebuchet MS"/>
              </a:rPr>
              <a:t>Welcome to </a:t>
            </a:r>
            <a:br>
              <a:rPr lang="en-US" sz="3200" dirty="0">
                <a:solidFill>
                  <a:srgbClr val="1BAAD7"/>
                </a:solidFill>
                <a:cs typeface="Trebuchet MS"/>
              </a:rPr>
            </a:br>
            <a:r>
              <a:rPr lang="en-US" sz="3200" dirty="0">
                <a:solidFill>
                  <a:srgbClr val="1BAAD7"/>
                </a:solidFill>
                <a:cs typeface="Trebuchet MS"/>
              </a:rPr>
              <a:t>The Wadden </a:t>
            </a:r>
            <a:r>
              <a:rPr lang="en-US" sz="3200" dirty="0" smtClean="0">
                <a:solidFill>
                  <a:srgbClr val="1BAAD7"/>
                </a:solidFill>
                <a:cs typeface="Trebuchet MS"/>
              </a:rPr>
              <a:t>Sea</a:t>
            </a:r>
            <a:r>
              <a:rPr lang="de-DE" dirty="0"/>
              <a:t/>
            </a:r>
            <a:br>
              <a:rPr lang="de-DE" dirty="0"/>
            </a:br>
            <a:endParaRPr lang="de-DE" dirty="0"/>
          </a:p>
        </p:txBody>
      </p:sp>
      <p:sp>
        <p:nvSpPr>
          <p:cNvPr id="3" name="Inhaltsplatzhalter 2"/>
          <p:cNvSpPr>
            <a:spLocks noGrp="1"/>
          </p:cNvSpPr>
          <p:nvPr>
            <p:ph idx="1"/>
          </p:nvPr>
        </p:nvSpPr>
        <p:spPr>
          <a:xfrm>
            <a:off x="457200" y="2195513"/>
            <a:ext cx="5188998" cy="3011488"/>
          </a:xfrm>
        </p:spPr>
        <p:txBody>
          <a:bodyPr/>
          <a:lstStyle/>
          <a:p>
            <a:pPr>
              <a:spcAft>
                <a:spcPts val="1200"/>
              </a:spcAft>
            </a:pPr>
            <a:r>
              <a:rPr lang="en-US" sz="2000" b="1" dirty="0">
                <a:solidFill>
                  <a:schemeClr val="tx1">
                    <a:lumMod val="65000"/>
                    <a:lumOff val="35000"/>
                  </a:schemeClr>
                </a:solidFill>
                <a:cs typeface="Trebuchet MS"/>
              </a:rPr>
              <a:t>The Wadden Sea is a place like no other: </a:t>
            </a:r>
          </a:p>
          <a:p>
            <a:pPr>
              <a:spcAft>
                <a:spcPts val="600"/>
              </a:spcAft>
            </a:pPr>
            <a:r>
              <a:rPr lang="en-US" sz="2000" dirty="0">
                <a:solidFill>
                  <a:schemeClr val="tx1">
                    <a:lumMod val="65000"/>
                    <a:lumOff val="35000"/>
                  </a:schemeClr>
                </a:solidFill>
                <a:cs typeface="Trebuchet MS"/>
              </a:rPr>
              <a:t>T</a:t>
            </a:r>
            <a:r>
              <a:rPr lang="en-US" sz="2000" dirty="0" smtClean="0">
                <a:solidFill>
                  <a:schemeClr val="tx1">
                    <a:lumMod val="65000"/>
                    <a:lumOff val="35000"/>
                  </a:schemeClr>
                </a:solidFill>
                <a:cs typeface="Trebuchet MS"/>
              </a:rPr>
              <a:t>he </a:t>
            </a:r>
            <a:r>
              <a:rPr lang="en-US" sz="2000" dirty="0">
                <a:solidFill>
                  <a:schemeClr val="tx1">
                    <a:lumMod val="65000"/>
                    <a:lumOff val="35000"/>
                  </a:schemeClr>
                </a:solidFill>
                <a:cs typeface="Trebuchet MS"/>
              </a:rPr>
              <a:t>largest unbroken system of intertidal sand and mud flats in the world, stretching for 500km across the northern coastline of three countries – </a:t>
            </a:r>
            <a:r>
              <a:rPr lang="en-US" sz="2000" b="1" dirty="0">
                <a:solidFill>
                  <a:schemeClr val="tx1">
                    <a:lumMod val="65000"/>
                    <a:lumOff val="35000"/>
                  </a:schemeClr>
                </a:solidFill>
                <a:cs typeface="Trebuchet MS"/>
              </a:rPr>
              <a:t>Germany</a:t>
            </a:r>
            <a:r>
              <a:rPr lang="en-US" sz="2000" dirty="0">
                <a:solidFill>
                  <a:schemeClr val="tx1">
                    <a:lumMod val="65000"/>
                    <a:lumOff val="35000"/>
                  </a:schemeClr>
                </a:solidFill>
                <a:cs typeface="Trebuchet MS"/>
              </a:rPr>
              <a:t>, </a:t>
            </a:r>
            <a:r>
              <a:rPr lang="en-US" sz="2000" b="1" dirty="0">
                <a:solidFill>
                  <a:schemeClr val="tx1">
                    <a:lumMod val="65000"/>
                    <a:lumOff val="35000"/>
                  </a:schemeClr>
                </a:solidFill>
                <a:cs typeface="Trebuchet MS"/>
              </a:rPr>
              <a:t>Netherlands</a:t>
            </a:r>
            <a:r>
              <a:rPr lang="en-US" sz="2000" dirty="0">
                <a:solidFill>
                  <a:schemeClr val="tx1">
                    <a:lumMod val="65000"/>
                    <a:lumOff val="35000"/>
                  </a:schemeClr>
                </a:solidFill>
                <a:cs typeface="Trebuchet MS"/>
              </a:rPr>
              <a:t> and </a:t>
            </a:r>
            <a:r>
              <a:rPr lang="en-US" sz="2000" b="1" dirty="0">
                <a:solidFill>
                  <a:schemeClr val="tx1">
                    <a:lumMod val="65000"/>
                    <a:lumOff val="35000"/>
                  </a:schemeClr>
                </a:solidFill>
                <a:cs typeface="Trebuchet MS"/>
              </a:rPr>
              <a:t>Denmark</a:t>
            </a:r>
            <a:r>
              <a:rPr lang="en-US" sz="2000" dirty="0">
                <a:solidFill>
                  <a:schemeClr val="tx1">
                    <a:lumMod val="65000"/>
                    <a:lumOff val="35000"/>
                  </a:schemeClr>
                </a:solidFill>
                <a:cs typeface="Trebuchet MS"/>
              </a:rPr>
              <a:t>. </a:t>
            </a:r>
          </a:p>
          <a:p>
            <a:endParaRPr lang="de-DE" sz="2000" dirty="0"/>
          </a:p>
        </p:txBody>
      </p:sp>
      <p:pic>
        <p:nvPicPr>
          <p:cNvPr id="6" name="Picture 16" descr="globe.gif"/>
          <p:cNvPicPr>
            <a:picLocks noChangeAspect="1"/>
          </p:cNvPicPr>
          <p:nvPr/>
        </p:nvPicPr>
        <p:blipFill>
          <a:blip r:embed="rId3"/>
          <a:stretch>
            <a:fillRect/>
          </a:stretch>
        </p:blipFill>
        <p:spPr>
          <a:xfrm>
            <a:off x="5632450" y="-406400"/>
            <a:ext cx="4622800" cy="4622800"/>
          </a:xfrm>
          <a:prstGeom prst="rect">
            <a:avLst/>
          </a:prstGeom>
        </p:spPr>
      </p:pic>
      <p:sp>
        <p:nvSpPr>
          <p:cNvPr id="7" name="TextBox 17"/>
          <p:cNvSpPr txBox="1"/>
          <p:nvPr/>
        </p:nvSpPr>
        <p:spPr>
          <a:xfrm>
            <a:off x="6299200" y="816704"/>
            <a:ext cx="1397000" cy="646331"/>
          </a:xfrm>
          <a:prstGeom prst="rect">
            <a:avLst/>
          </a:prstGeom>
          <a:noFill/>
        </p:spPr>
        <p:txBody>
          <a:bodyPr wrap="square" rtlCol="0">
            <a:spAutoFit/>
          </a:bodyPr>
          <a:lstStyle/>
          <a:p>
            <a:r>
              <a:rPr lang="en-US" dirty="0" smtClean="0">
                <a:solidFill>
                  <a:schemeClr val="bg1"/>
                </a:solidFill>
                <a:latin typeface="Trebuchet MS"/>
                <a:cs typeface="Trebuchet MS"/>
              </a:rPr>
              <a:t>500 km coastline</a:t>
            </a:r>
            <a:endParaRPr lang="en-US" dirty="0">
              <a:solidFill>
                <a:schemeClr val="bg1"/>
              </a:solidFill>
              <a:latin typeface="Trebuchet MS"/>
              <a:cs typeface="Trebuchet MS"/>
            </a:endParaRPr>
          </a:p>
        </p:txBody>
      </p:sp>
      <p:sp>
        <p:nvSpPr>
          <p:cNvPr id="8" name="TextBox 18"/>
          <p:cNvSpPr txBox="1">
            <a:spLocks noChangeArrowheads="1"/>
          </p:cNvSpPr>
          <p:nvPr/>
        </p:nvSpPr>
        <p:spPr bwMode="auto">
          <a:xfrm>
            <a:off x="6096000" y="1803400"/>
            <a:ext cx="16002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de-DE" sz="1400" b="1" dirty="0" smtClean="0">
                <a:solidFill>
                  <a:schemeClr val="bg1"/>
                </a:solidFill>
                <a:latin typeface="Trebuchet MS" panose="020B0603020202020204" pitchFamily="34" charset="0"/>
              </a:rPr>
              <a:t>The Netherlands</a:t>
            </a:r>
            <a:endParaRPr lang="en-US" altLang="de-DE" sz="1400" b="1" dirty="0">
              <a:solidFill>
                <a:schemeClr val="bg1"/>
              </a:solidFill>
              <a:latin typeface="Trebuchet MS" panose="020B0603020202020204" pitchFamily="34" charset="0"/>
            </a:endParaRPr>
          </a:p>
        </p:txBody>
      </p:sp>
      <p:sp>
        <p:nvSpPr>
          <p:cNvPr id="9" name="TextBox 19"/>
          <p:cNvSpPr txBox="1">
            <a:spLocks noChangeArrowheads="1"/>
          </p:cNvSpPr>
          <p:nvPr/>
        </p:nvSpPr>
        <p:spPr bwMode="auto">
          <a:xfrm>
            <a:off x="7835900" y="722313"/>
            <a:ext cx="1397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de-DE" sz="1400" b="1" dirty="0" smtClean="0">
                <a:solidFill>
                  <a:schemeClr val="bg1"/>
                </a:solidFill>
                <a:latin typeface="Trebuchet MS" panose="020B0603020202020204" pitchFamily="34" charset="0"/>
              </a:rPr>
              <a:t>Denmark</a:t>
            </a:r>
            <a:endParaRPr lang="en-US" altLang="de-DE" sz="1400" b="1" dirty="0">
              <a:solidFill>
                <a:schemeClr val="bg1"/>
              </a:solidFill>
              <a:latin typeface="Trebuchet MS" panose="020B0603020202020204" pitchFamily="34" charset="0"/>
            </a:endParaRPr>
          </a:p>
        </p:txBody>
      </p:sp>
      <p:sp>
        <p:nvSpPr>
          <p:cNvPr id="10" name="TextBox 21"/>
          <p:cNvSpPr txBox="1">
            <a:spLocks noChangeArrowheads="1"/>
          </p:cNvSpPr>
          <p:nvPr/>
        </p:nvSpPr>
        <p:spPr bwMode="auto">
          <a:xfrm>
            <a:off x="7785100" y="2120900"/>
            <a:ext cx="1397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de-DE" sz="1400" b="1" dirty="0" smtClean="0">
                <a:solidFill>
                  <a:schemeClr val="bg1"/>
                </a:solidFill>
                <a:latin typeface="Trebuchet MS" panose="020B0603020202020204" pitchFamily="34" charset="0"/>
              </a:rPr>
              <a:t>Germany</a:t>
            </a:r>
            <a:endParaRPr lang="en-US" altLang="de-DE" sz="1400" b="1" dirty="0">
              <a:solidFill>
                <a:schemeClr val="bg1"/>
              </a:solidFill>
              <a:latin typeface="Trebuchet MS" panose="020B0603020202020204" pitchFamily="34" charset="0"/>
            </a:endParaRPr>
          </a:p>
        </p:txBody>
      </p:sp>
    </p:spTree>
    <p:extLst>
      <p:ext uri="{BB962C8B-B14F-4D97-AF65-F5344CB8AC3E}">
        <p14:creationId xmlns:p14="http://schemas.microsoft.com/office/powerpoint/2010/main" val="310601935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p:cNvGrpSpPr/>
          <p:nvPr/>
        </p:nvGrpSpPr>
        <p:grpSpPr>
          <a:xfrm>
            <a:off x="4196745" y="1694230"/>
            <a:ext cx="4076879" cy="4076879"/>
            <a:chOff x="3548000" y="500868"/>
            <a:chExt cx="4881741" cy="4881742"/>
          </a:xfrm>
        </p:grpSpPr>
        <p:sp>
          <p:nvSpPr>
            <p:cNvPr id="8" name="Oval 7"/>
            <p:cNvSpPr/>
            <p:nvPr/>
          </p:nvSpPr>
          <p:spPr>
            <a:xfrm>
              <a:off x="3548000" y="500868"/>
              <a:ext cx="4881741" cy="4881742"/>
            </a:xfrm>
            <a:prstGeom prst="ellipse">
              <a:avLst/>
            </a:prstGeom>
            <a:solidFill>
              <a:schemeClr val="bg2">
                <a:lumMod val="90000"/>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1BAAD7"/>
                </a:solidFill>
              </a:endParaRPr>
            </a:p>
          </p:txBody>
        </p:sp>
        <p:sp>
          <p:nvSpPr>
            <p:cNvPr id="9" name="Rectangle 8"/>
            <p:cNvSpPr/>
            <p:nvPr/>
          </p:nvSpPr>
          <p:spPr>
            <a:xfrm>
              <a:off x="3568276" y="1270326"/>
              <a:ext cx="4820913" cy="3408978"/>
            </a:xfrm>
            <a:prstGeom prst="rect">
              <a:avLst/>
            </a:prstGeom>
          </p:spPr>
          <p:txBody>
            <a:bodyPr wrap="square">
              <a:spAutoFit/>
            </a:bodyPr>
            <a:lstStyle/>
            <a:p>
              <a:pPr algn="ctr"/>
              <a:r>
                <a:rPr lang="en-US" sz="2800" i="1" dirty="0">
                  <a:solidFill>
                    <a:srgbClr val="1BAAD7"/>
                  </a:solidFill>
                  <a:latin typeface="Trebuchet MS"/>
                  <a:cs typeface="Trebuchet MS"/>
                </a:rPr>
                <a:t>One Wadden Sea,</a:t>
              </a:r>
            </a:p>
            <a:p>
              <a:pPr algn="ctr"/>
              <a:r>
                <a:rPr lang="en-US" sz="2800" i="1" dirty="0">
                  <a:solidFill>
                    <a:srgbClr val="1BAAD7"/>
                  </a:solidFill>
                  <a:latin typeface="Trebuchet MS"/>
                  <a:cs typeface="Trebuchet MS"/>
                </a:rPr>
                <a:t>One Global Heritage</a:t>
              </a:r>
            </a:p>
            <a:p>
              <a:pPr algn="ctr">
                <a:spcAft>
                  <a:spcPts val="1200"/>
                </a:spcAft>
              </a:pPr>
              <a:endParaRPr lang="en-US" sz="800" dirty="0" smtClean="0">
                <a:solidFill>
                  <a:schemeClr val="tx1">
                    <a:lumMod val="65000"/>
                    <a:lumOff val="35000"/>
                  </a:schemeClr>
                </a:solidFill>
                <a:latin typeface="Trebuchet MS"/>
                <a:cs typeface="Trebuchet MS"/>
              </a:endParaRPr>
            </a:p>
            <a:p>
              <a:pPr algn="ctr">
                <a:spcAft>
                  <a:spcPts val="1200"/>
                </a:spcAft>
              </a:pPr>
              <a:r>
                <a:rPr lang="en-US" sz="1700" dirty="0" smtClean="0">
                  <a:solidFill>
                    <a:schemeClr val="tx1">
                      <a:lumMod val="65000"/>
                      <a:lumOff val="35000"/>
                    </a:schemeClr>
                  </a:solidFill>
                  <a:latin typeface="Trebuchet MS"/>
                  <a:cs typeface="Trebuchet MS"/>
                </a:rPr>
                <a:t>A </a:t>
              </a:r>
              <a:r>
                <a:rPr lang="en-US" sz="1700" dirty="0">
                  <a:solidFill>
                    <a:schemeClr val="tx1">
                      <a:lumMod val="65000"/>
                      <a:lumOff val="35000"/>
                    </a:schemeClr>
                  </a:solidFill>
                  <a:latin typeface="Trebuchet MS"/>
                  <a:cs typeface="Trebuchet MS"/>
                </a:rPr>
                <a:t>wealth of biodiversity.</a:t>
              </a:r>
            </a:p>
            <a:p>
              <a:pPr algn="ctr">
                <a:spcAft>
                  <a:spcPts val="1200"/>
                </a:spcAft>
              </a:pPr>
              <a:r>
                <a:rPr lang="en-US" sz="1700" dirty="0">
                  <a:solidFill>
                    <a:schemeClr val="tx1">
                      <a:lumMod val="65000"/>
                      <a:lumOff val="35000"/>
                    </a:schemeClr>
                  </a:solidFill>
                  <a:latin typeface="Trebuchet MS"/>
                  <a:cs typeface="Trebuchet MS"/>
                </a:rPr>
                <a:t>A landscape of unique </a:t>
              </a:r>
              <a:br>
                <a:rPr lang="en-US" sz="1700" dirty="0">
                  <a:solidFill>
                    <a:schemeClr val="tx1">
                      <a:lumMod val="65000"/>
                      <a:lumOff val="35000"/>
                    </a:schemeClr>
                  </a:solidFill>
                  <a:latin typeface="Trebuchet MS"/>
                  <a:cs typeface="Trebuchet MS"/>
                </a:rPr>
              </a:br>
              <a:r>
                <a:rPr lang="en-US" sz="1700" dirty="0">
                  <a:solidFill>
                    <a:schemeClr val="tx1">
                      <a:lumMod val="65000"/>
                      <a:lumOff val="35000"/>
                    </a:schemeClr>
                  </a:solidFill>
                  <a:latin typeface="Trebuchet MS"/>
                  <a:cs typeface="Trebuchet MS"/>
                </a:rPr>
                <a:t>natural dynamics.</a:t>
              </a:r>
            </a:p>
            <a:p>
              <a:pPr algn="ctr">
                <a:spcAft>
                  <a:spcPts val="1200"/>
                </a:spcAft>
              </a:pPr>
              <a:r>
                <a:rPr lang="en-US" sz="1700" dirty="0">
                  <a:solidFill>
                    <a:schemeClr val="tx1">
                      <a:lumMod val="65000"/>
                      <a:lumOff val="35000"/>
                    </a:schemeClr>
                  </a:solidFill>
                  <a:latin typeface="Trebuchet MS"/>
                  <a:cs typeface="Trebuchet MS"/>
                </a:rPr>
                <a:t>An unforgettable </a:t>
              </a:r>
              <a:br>
                <a:rPr lang="en-US" sz="1700" dirty="0">
                  <a:solidFill>
                    <a:schemeClr val="tx1">
                      <a:lumMod val="65000"/>
                      <a:lumOff val="35000"/>
                    </a:schemeClr>
                  </a:solidFill>
                  <a:latin typeface="Trebuchet MS"/>
                  <a:cs typeface="Trebuchet MS"/>
                </a:rPr>
              </a:br>
              <a:r>
                <a:rPr lang="en-US" sz="1700" dirty="0">
                  <a:solidFill>
                    <a:schemeClr val="tx1">
                      <a:lumMod val="65000"/>
                      <a:lumOff val="35000"/>
                    </a:schemeClr>
                  </a:solidFill>
                  <a:latin typeface="Trebuchet MS"/>
                  <a:cs typeface="Trebuchet MS"/>
                </a:rPr>
                <a:t>experience for all.</a:t>
              </a:r>
              <a:endParaRPr lang="en-US" sz="1700" dirty="0">
                <a:solidFill>
                  <a:schemeClr val="tx1">
                    <a:lumMod val="65000"/>
                    <a:lumOff val="35000"/>
                  </a:schemeClr>
                </a:solidFill>
              </a:endParaRPr>
            </a:p>
          </p:txBody>
        </p:sp>
        <p:cxnSp>
          <p:nvCxnSpPr>
            <p:cNvPr id="11" name="Straight Connector 10"/>
            <p:cNvCxnSpPr/>
            <p:nvPr/>
          </p:nvCxnSpPr>
          <p:spPr>
            <a:xfrm>
              <a:off x="5511203" y="1114374"/>
              <a:ext cx="1016000" cy="1588"/>
            </a:xfrm>
            <a:prstGeom prst="line">
              <a:avLst/>
            </a:prstGeom>
            <a:ln w="12700" cap="flat" cmpd="sng" algn="ctr">
              <a:solidFill>
                <a:srgbClr val="1BAAD7"/>
              </a:solidFill>
              <a:prstDash val="sysDash"/>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5511203" y="4797726"/>
              <a:ext cx="1016000" cy="1588"/>
            </a:xfrm>
            <a:prstGeom prst="line">
              <a:avLst/>
            </a:prstGeom>
            <a:ln w="12700" cap="flat" cmpd="sng" algn="ctr">
              <a:solidFill>
                <a:srgbClr val="1BAAD7"/>
              </a:solidFill>
              <a:prstDash val="sysDash"/>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sp>
        <p:nvSpPr>
          <p:cNvPr id="3" name="TextBox 2"/>
          <p:cNvSpPr txBox="1"/>
          <p:nvPr/>
        </p:nvSpPr>
        <p:spPr>
          <a:xfrm>
            <a:off x="761998" y="1830130"/>
            <a:ext cx="3187149" cy="1938992"/>
          </a:xfrm>
          <a:prstGeom prst="rect">
            <a:avLst/>
          </a:prstGeom>
          <a:noFill/>
        </p:spPr>
        <p:txBody>
          <a:bodyPr wrap="square" rtlCol="0">
            <a:spAutoFit/>
          </a:bodyPr>
          <a:lstStyle/>
          <a:p>
            <a:r>
              <a:rPr lang="en-US" sz="2000" dirty="0">
                <a:latin typeface="Trebuchet MS"/>
                <a:cs typeface="Trebuchet MS"/>
              </a:rPr>
              <a:t>This defines the Wadden Sea World Heritage, it’s the key message that defines the destination and why it is globally important. </a:t>
            </a:r>
          </a:p>
        </p:txBody>
      </p:sp>
      <p:sp>
        <p:nvSpPr>
          <p:cNvPr id="14" name="Titel 1"/>
          <p:cNvSpPr txBox="1">
            <a:spLocks/>
          </p:cNvSpPr>
          <p:nvPr/>
        </p:nvSpPr>
        <p:spPr>
          <a:xfrm>
            <a:off x="609600" y="1022350"/>
            <a:ext cx="8229600" cy="1143000"/>
          </a:xfrm>
          <a:prstGeom prst="rect">
            <a:avLst/>
          </a:prstGeom>
        </p:spPr>
        <p:txBody>
          <a:bodyPr/>
          <a:lstStyle>
            <a:lvl1pPr algn="ctr" defTabSz="457200" rtl="0" eaLnBrk="1" latinLnBrk="0" hangingPunct="1">
              <a:spcBef>
                <a:spcPct val="0"/>
              </a:spcBef>
              <a:buNone/>
              <a:defRPr sz="3000" kern="1200">
                <a:solidFill>
                  <a:schemeClr val="tx1"/>
                </a:solidFill>
                <a:latin typeface="+mj-lt"/>
                <a:ea typeface="+mj-ea"/>
                <a:cs typeface="+mj-cs"/>
              </a:defRPr>
            </a:lvl1pPr>
          </a:lstStyle>
          <a:p>
            <a:endParaRPr lang="en-US" dirty="0"/>
          </a:p>
        </p:txBody>
      </p:sp>
      <p:sp>
        <p:nvSpPr>
          <p:cNvPr id="12" name="Titel 1"/>
          <p:cNvSpPr>
            <a:spLocks noGrp="1"/>
          </p:cNvSpPr>
          <p:nvPr>
            <p:ph type="title"/>
          </p:nvPr>
        </p:nvSpPr>
        <p:spPr>
          <a:xfrm>
            <a:off x="457200" y="869950"/>
            <a:ext cx="8229600" cy="1143000"/>
          </a:xfrm>
        </p:spPr>
        <p:txBody>
          <a:bodyPr/>
          <a:lstStyle/>
          <a:p>
            <a:r>
              <a:rPr lang="en-US" dirty="0"/>
              <a:t>Our brand essence</a:t>
            </a:r>
          </a:p>
        </p:txBody>
      </p:sp>
    </p:spTree>
    <p:extLst>
      <p:ext uri="{BB962C8B-B14F-4D97-AF65-F5344CB8AC3E}">
        <p14:creationId xmlns:p14="http://schemas.microsoft.com/office/powerpoint/2010/main" val="81153928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Supporting your local brand</a:t>
            </a:r>
            <a:endParaRPr lang="en-US" dirty="0"/>
          </a:p>
        </p:txBody>
      </p:sp>
      <p:sp>
        <p:nvSpPr>
          <p:cNvPr id="3" name="Inhaltsplatzhalter 2"/>
          <p:cNvSpPr>
            <a:spLocks noGrp="1"/>
          </p:cNvSpPr>
          <p:nvPr>
            <p:ph idx="1"/>
          </p:nvPr>
        </p:nvSpPr>
        <p:spPr>
          <a:xfrm>
            <a:off x="457200" y="2195513"/>
            <a:ext cx="6793328" cy="3011488"/>
          </a:xfrm>
        </p:spPr>
        <p:txBody>
          <a:bodyPr/>
          <a:lstStyle/>
          <a:p>
            <a:r>
              <a:rPr lang="en-US" dirty="0"/>
              <a:t>Within the Wadden Sea region there are a lot of well-known destination brands.</a:t>
            </a:r>
          </a:p>
          <a:p>
            <a:r>
              <a:rPr lang="en-US" dirty="0"/>
              <a:t>We want to invite these brands to share the values of the ‘Wadden Sea World Heritage’ brand.</a:t>
            </a:r>
          </a:p>
          <a:p>
            <a:r>
              <a:rPr lang="en-US" dirty="0"/>
              <a:t>We hope you will embrace the Wadden Sea World Heritage brand to help communicate our global significance.</a:t>
            </a:r>
          </a:p>
          <a:p>
            <a:endParaRPr lang="de-DE" dirty="0"/>
          </a:p>
        </p:txBody>
      </p:sp>
      <p:pic>
        <p:nvPicPr>
          <p:cNvPr id="6" name="Grafik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253225" y="2306624"/>
            <a:ext cx="1744369" cy="465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165177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Your brand tools</a:t>
            </a:r>
            <a:endParaRPr lang="en-US" dirty="0"/>
          </a:p>
        </p:txBody>
      </p:sp>
      <p:sp>
        <p:nvSpPr>
          <p:cNvPr id="3" name="Inhaltsplatzhalter 2"/>
          <p:cNvSpPr>
            <a:spLocks noGrp="1"/>
          </p:cNvSpPr>
          <p:nvPr>
            <p:ph idx="1"/>
          </p:nvPr>
        </p:nvSpPr>
        <p:spPr>
          <a:xfrm>
            <a:off x="457200" y="1462266"/>
            <a:ext cx="8229600" cy="3989627"/>
          </a:xfrm>
        </p:spPr>
        <p:txBody>
          <a:bodyPr/>
          <a:lstStyle/>
          <a:p>
            <a:r>
              <a:rPr lang="de-DE" dirty="0"/>
              <a:t>PROWAD </a:t>
            </a:r>
            <a:r>
              <a:rPr lang="en-US" dirty="0" smtClean="0"/>
              <a:t>have </a:t>
            </a:r>
            <a:r>
              <a:rPr lang="en-US" dirty="0"/>
              <a:t>developed a number of tools to help you play your part in strengthening the Wadden Sea brand including</a:t>
            </a:r>
            <a:r>
              <a:rPr lang="en-US" dirty="0" smtClean="0"/>
              <a:t>:</a:t>
            </a:r>
          </a:p>
          <a:p>
            <a:pPr marL="342900" indent="-342900">
              <a:buFontTx/>
              <a:buChar char="-"/>
            </a:pPr>
            <a:r>
              <a:rPr lang="de-DE" dirty="0"/>
              <a:t>New </a:t>
            </a:r>
            <a:r>
              <a:rPr lang="en-US" dirty="0"/>
              <a:t>World Heritage </a:t>
            </a:r>
            <a:r>
              <a:rPr lang="en-US" dirty="0" smtClean="0"/>
              <a:t>website</a:t>
            </a:r>
          </a:p>
          <a:p>
            <a:pPr marL="342900" indent="-342900">
              <a:buFontTx/>
              <a:buChar char="-"/>
            </a:pPr>
            <a:r>
              <a:rPr lang="en-US" dirty="0" smtClean="0"/>
              <a:t>Marketing </a:t>
            </a:r>
            <a:r>
              <a:rPr lang="en-US" dirty="0" smtClean="0"/>
              <a:t>&amp; Communication toolkit</a:t>
            </a:r>
            <a:r>
              <a:rPr lang="de-DE" dirty="0" smtClean="0"/>
              <a:t>	</a:t>
            </a:r>
            <a:endParaRPr lang="de-DE" dirty="0" smtClean="0"/>
          </a:p>
          <a:p>
            <a:r>
              <a:rPr lang="de-DE" dirty="0"/>
              <a:t>	</a:t>
            </a:r>
            <a:r>
              <a:rPr lang="de-DE" dirty="0" smtClean="0"/>
              <a:t>Brand </a:t>
            </a:r>
            <a:r>
              <a:rPr lang="en-US" dirty="0" smtClean="0"/>
              <a:t>guidelines</a:t>
            </a:r>
          </a:p>
          <a:p>
            <a:r>
              <a:rPr lang="de-DE" dirty="0"/>
              <a:t>	</a:t>
            </a:r>
            <a:r>
              <a:rPr lang="en-US" dirty="0" smtClean="0"/>
              <a:t>Photography </a:t>
            </a:r>
            <a:r>
              <a:rPr lang="en-US" dirty="0" smtClean="0"/>
              <a:t>suite </a:t>
            </a:r>
            <a:endParaRPr lang="de-DE" dirty="0"/>
          </a:p>
          <a:p>
            <a:r>
              <a:rPr lang="de-DE" dirty="0" smtClean="0"/>
              <a:t>	</a:t>
            </a:r>
            <a:r>
              <a:rPr lang="de-DE" dirty="0" smtClean="0"/>
              <a:t>Key </a:t>
            </a:r>
            <a:r>
              <a:rPr lang="en-US" dirty="0" smtClean="0"/>
              <a:t>messages</a:t>
            </a:r>
          </a:p>
          <a:p>
            <a:r>
              <a:rPr lang="de-DE" dirty="0"/>
              <a:t>	</a:t>
            </a:r>
            <a:r>
              <a:rPr lang="en-US" dirty="0" smtClean="0"/>
              <a:t>Set </a:t>
            </a:r>
            <a:r>
              <a:rPr lang="en-US" dirty="0" smtClean="0"/>
              <a:t>of fast facts</a:t>
            </a:r>
            <a:r>
              <a:rPr lang="de-DE" dirty="0" smtClean="0"/>
              <a:t>					</a:t>
            </a:r>
            <a:endParaRPr lang="en-US" dirty="0" smtClean="0"/>
          </a:p>
          <a:p>
            <a:r>
              <a:rPr lang="de-DE" dirty="0"/>
              <a:t>	</a:t>
            </a:r>
            <a:r>
              <a:rPr lang="en-US" dirty="0" smtClean="0"/>
              <a:t>Promotional </a:t>
            </a:r>
            <a:r>
              <a:rPr lang="en-US" dirty="0"/>
              <a:t>products and marketing materials </a:t>
            </a:r>
            <a:endParaRPr lang="de-DE" dirty="0"/>
          </a:p>
          <a:p>
            <a:endParaRPr lang="de-DE" dirty="0"/>
          </a:p>
        </p:txBody>
      </p:sp>
    </p:spTree>
    <p:extLst>
      <p:ext uri="{BB962C8B-B14F-4D97-AF65-F5344CB8AC3E}">
        <p14:creationId xmlns:p14="http://schemas.microsoft.com/office/powerpoint/2010/main" val="23170472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title"/>
          </p:nvPr>
        </p:nvSpPr>
        <p:spPr/>
        <p:txBody>
          <a:bodyPr/>
          <a:lstStyle/>
          <a:p>
            <a:r>
              <a:rPr lang="de-DE" dirty="0" smtClean="0"/>
              <a:t>The Brand Paper </a:t>
            </a:r>
            <a:endParaRPr lang="de-DE" dirty="0"/>
          </a:p>
        </p:txBody>
      </p:sp>
      <p:pic>
        <p:nvPicPr>
          <p:cNvPr id="3" name="Grafik 2"/>
          <p:cNvPicPr>
            <a:picLocks noChangeAspect="1"/>
          </p:cNvPicPr>
          <p:nvPr/>
        </p:nvPicPr>
        <p:blipFill>
          <a:blip r:embed="rId2"/>
          <a:stretch>
            <a:fillRect/>
          </a:stretch>
        </p:blipFill>
        <p:spPr>
          <a:xfrm>
            <a:off x="1714500" y="1381125"/>
            <a:ext cx="5715000" cy="4095750"/>
          </a:xfrm>
          <a:prstGeom prst="rect">
            <a:avLst/>
          </a:prstGeom>
        </p:spPr>
      </p:pic>
    </p:spTree>
    <p:extLst>
      <p:ext uri="{BB962C8B-B14F-4D97-AF65-F5344CB8AC3E}">
        <p14:creationId xmlns:p14="http://schemas.microsoft.com/office/powerpoint/2010/main" val="240035257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dirty="0"/>
          </a:p>
        </p:txBody>
      </p:sp>
      <p:pic>
        <p:nvPicPr>
          <p:cNvPr id="15" name="Picture 11" descr="Image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01841"/>
            <a:ext cx="9158288" cy="619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11"/>
          <p:cNvSpPr>
            <a:spLocks noChangeArrowheads="1"/>
          </p:cNvSpPr>
          <p:nvPr/>
        </p:nvSpPr>
        <p:spPr bwMode="auto">
          <a:xfrm>
            <a:off x="496554" y="725476"/>
            <a:ext cx="4659645" cy="28014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075" tIns="46038" rIns="92075" bIns="46038">
            <a:spAutoFit/>
          </a:bodyPr>
          <a:lstStyle/>
          <a:p>
            <a:pPr defTabSz="762000">
              <a:spcBef>
                <a:spcPct val="20000"/>
              </a:spcBef>
              <a:spcAft>
                <a:spcPts val="2400"/>
              </a:spcAft>
            </a:pPr>
            <a:r>
              <a:rPr lang="da-DK" sz="4400" dirty="0" smtClean="0">
                <a:solidFill>
                  <a:schemeClr val="bg1"/>
                </a:solidFill>
                <a:latin typeface="+mj-lt"/>
                <a:cs typeface="Trebuchet MS"/>
              </a:rPr>
              <a:t>Instruments for tourism in the ‘Wadden Sea World Heritage’</a:t>
            </a:r>
            <a:endParaRPr lang="da-DK" sz="4000" b="1" dirty="0" smtClean="0">
              <a:solidFill>
                <a:schemeClr val="bg1"/>
              </a:solidFill>
              <a:latin typeface="+mj-lt"/>
            </a:endParaRPr>
          </a:p>
        </p:txBody>
      </p:sp>
    </p:spTree>
    <p:extLst>
      <p:ext uri="{BB962C8B-B14F-4D97-AF65-F5344CB8AC3E}">
        <p14:creationId xmlns:p14="http://schemas.microsoft.com/office/powerpoint/2010/main" val="61412981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title"/>
          </p:nvPr>
        </p:nvSpPr>
        <p:spPr/>
        <p:txBody>
          <a:bodyPr/>
          <a:lstStyle/>
          <a:p>
            <a:r>
              <a:rPr lang="en-US" dirty="0" smtClean="0"/>
              <a:t>Promotional material</a:t>
            </a:r>
            <a:endParaRPr lang="en-US" dirty="0"/>
          </a:p>
        </p:txBody>
      </p:sp>
      <p:sp>
        <p:nvSpPr>
          <p:cNvPr id="7" name="Textplatzhalter 6"/>
          <p:cNvSpPr>
            <a:spLocks noGrp="1"/>
          </p:cNvSpPr>
          <p:nvPr>
            <p:ph type="body" idx="1"/>
          </p:nvPr>
        </p:nvSpPr>
        <p:spPr/>
        <p:txBody>
          <a:bodyPr/>
          <a:lstStyle/>
          <a:p>
            <a:endParaRPr lang="de-DE"/>
          </a:p>
        </p:txBody>
      </p:sp>
    </p:spTree>
    <p:extLst>
      <p:ext uri="{BB962C8B-B14F-4D97-AF65-F5344CB8AC3E}">
        <p14:creationId xmlns:p14="http://schemas.microsoft.com/office/powerpoint/2010/main" val="38429467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title"/>
          </p:nvPr>
        </p:nvSpPr>
        <p:spPr/>
        <p:txBody>
          <a:bodyPr/>
          <a:lstStyle/>
          <a:p>
            <a:r>
              <a:rPr lang="en-US" dirty="0" smtClean="0"/>
              <a:t>Info module</a:t>
            </a:r>
            <a:endParaRPr lang="en-US" dirty="0"/>
          </a:p>
        </p:txBody>
      </p:sp>
      <p:pic>
        <p:nvPicPr>
          <p:cNvPr id="4" name="Picture 17" descr="IMG_3969touch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1150" y="1479550"/>
            <a:ext cx="2546350" cy="3816350"/>
          </a:xfrm>
          <a:prstGeom prst="rect">
            <a:avLst/>
          </a:prstGeom>
          <a:solidFill>
            <a:srgbClr val="FFFFCC">
              <a:alpha val="81175"/>
            </a:srgbClr>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5" name="Grafik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143250" y="1606550"/>
            <a:ext cx="5715000" cy="356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1770380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title"/>
          </p:nvPr>
        </p:nvSpPr>
        <p:spPr/>
        <p:txBody>
          <a:bodyPr/>
          <a:lstStyle/>
          <a:p>
            <a:r>
              <a:rPr lang="en-US" dirty="0" smtClean="0"/>
              <a:t>World Heritage Exhibition</a:t>
            </a:r>
            <a:endParaRPr lang="en-US" dirty="0"/>
          </a:p>
        </p:txBody>
      </p:sp>
      <p:pic>
        <p:nvPicPr>
          <p:cNvPr id="8" name="Grafik 7"/>
          <p:cNvPicPr>
            <a:picLocks noChangeAspect="1"/>
          </p:cNvPicPr>
          <p:nvPr/>
        </p:nvPicPr>
        <p:blipFill>
          <a:blip r:embed="rId2"/>
          <a:stretch>
            <a:fillRect/>
          </a:stretch>
        </p:blipFill>
        <p:spPr>
          <a:xfrm>
            <a:off x="1740022" y="1372249"/>
            <a:ext cx="5496665" cy="4050174"/>
          </a:xfrm>
          <a:prstGeom prst="rect">
            <a:avLst/>
          </a:prstGeom>
        </p:spPr>
      </p:pic>
    </p:spTree>
    <p:extLst>
      <p:ext uri="{BB962C8B-B14F-4D97-AF65-F5344CB8AC3E}">
        <p14:creationId xmlns:p14="http://schemas.microsoft.com/office/powerpoint/2010/main" val="411908837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title"/>
          </p:nvPr>
        </p:nvSpPr>
        <p:spPr/>
        <p:txBody>
          <a:bodyPr/>
          <a:lstStyle/>
          <a:p>
            <a:r>
              <a:rPr lang="en-US" dirty="0" smtClean="0"/>
              <a:t>World Heritage Exhibition</a:t>
            </a:r>
            <a:endParaRPr lang="en-US" dirty="0"/>
          </a:p>
        </p:txBody>
      </p:sp>
      <p:pic>
        <p:nvPicPr>
          <p:cNvPr id="2" name="Grafik 1"/>
          <p:cNvPicPr>
            <a:picLocks noChangeAspect="1"/>
          </p:cNvPicPr>
          <p:nvPr/>
        </p:nvPicPr>
        <p:blipFill>
          <a:blip r:embed="rId2"/>
          <a:stretch>
            <a:fillRect/>
          </a:stretch>
        </p:blipFill>
        <p:spPr>
          <a:xfrm>
            <a:off x="1714500" y="1528762"/>
            <a:ext cx="5715000" cy="3800475"/>
          </a:xfrm>
          <a:prstGeom prst="rect">
            <a:avLst/>
          </a:prstGeom>
        </p:spPr>
      </p:pic>
    </p:spTree>
    <p:extLst>
      <p:ext uri="{BB962C8B-B14F-4D97-AF65-F5344CB8AC3E}">
        <p14:creationId xmlns:p14="http://schemas.microsoft.com/office/powerpoint/2010/main" val="15118801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title"/>
          </p:nvPr>
        </p:nvSpPr>
        <p:spPr/>
        <p:txBody>
          <a:bodyPr/>
          <a:lstStyle/>
          <a:p>
            <a:r>
              <a:rPr lang="en-US" dirty="0" smtClean="0"/>
              <a:t>Online banner</a:t>
            </a:r>
            <a:endParaRPr lang="en-US" dirty="0"/>
          </a:p>
        </p:txBody>
      </p:sp>
      <p:pic>
        <p:nvPicPr>
          <p:cNvPr id="7" name="Grafik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04774" y="2259012"/>
            <a:ext cx="2228850" cy="571500"/>
          </a:xfrm>
          <a:prstGeom prst="rect">
            <a:avLst/>
          </a:prstGeom>
        </p:spPr>
      </p:pic>
      <p:pic>
        <p:nvPicPr>
          <p:cNvPr id="9" name="Grafik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76775" y="1676400"/>
            <a:ext cx="2857500" cy="2381250"/>
          </a:xfrm>
          <a:prstGeom prst="rect">
            <a:avLst/>
          </a:prstGeom>
        </p:spPr>
      </p:pic>
      <p:pic>
        <p:nvPicPr>
          <p:cNvPr id="10" name="Grafik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3345" y="4435475"/>
            <a:ext cx="6934200" cy="857250"/>
          </a:xfrm>
          <a:prstGeom prst="rect">
            <a:avLst/>
          </a:prstGeom>
        </p:spPr>
      </p:pic>
    </p:spTree>
    <p:extLst>
      <p:ext uri="{BB962C8B-B14F-4D97-AF65-F5344CB8AC3E}">
        <p14:creationId xmlns:p14="http://schemas.microsoft.com/office/powerpoint/2010/main" val="303287725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869950"/>
            <a:ext cx="8229600" cy="673911"/>
          </a:xfrm>
        </p:spPr>
        <p:txBody>
          <a:bodyPr/>
          <a:lstStyle/>
          <a:p>
            <a:r>
              <a:rPr lang="en-US" dirty="0" smtClean="0"/>
              <a:t>Importance </a:t>
            </a:r>
            <a:r>
              <a:rPr lang="en-US" dirty="0"/>
              <a:t>of UNESCO World Heritage </a:t>
            </a:r>
            <a:r>
              <a:rPr lang="en-US" dirty="0" smtClean="0"/>
              <a:t>status</a:t>
            </a:r>
            <a:r>
              <a:rPr lang="de-DE" dirty="0"/>
              <a:t/>
            </a:r>
            <a:br>
              <a:rPr lang="de-DE" dirty="0"/>
            </a:br>
            <a:endParaRPr lang="de-DE" dirty="0"/>
          </a:p>
        </p:txBody>
      </p:sp>
      <p:sp>
        <p:nvSpPr>
          <p:cNvPr id="3" name="Inhaltsplatzhalter 2"/>
          <p:cNvSpPr>
            <a:spLocks noGrp="1"/>
          </p:cNvSpPr>
          <p:nvPr>
            <p:ph idx="1"/>
          </p:nvPr>
        </p:nvSpPr>
        <p:spPr>
          <a:xfrm>
            <a:off x="3519577" y="1543861"/>
            <a:ext cx="5261786" cy="3666493"/>
          </a:xfrm>
        </p:spPr>
        <p:txBody>
          <a:bodyPr/>
          <a:lstStyle/>
          <a:p>
            <a:r>
              <a:rPr lang="en-US" sz="2000" dirty="0"/>
              <a:t>World Heritage status is the most prestigious award for natural and cultural heritage. </a:t>
            </a:r>
          </a:p>
          <a:p>
            <a:r>
              <a:rPr lang="en-US" sz="2000" dirty="0"/>
              <a:t>World Heritage properties present new opportunities for the tourism sector. They are important travel destinations that </a:t>
            </a:r>
            <a:br>
              <a:rPr lang="en-US" sz="2000" dirty="0"/>
            </a:br>
            <a:r>
              <a:rPr lang="en-US" sz="2000" dirty="0"/>
              <a:t>can have a positive impact for economic development and </a:t>
            </a:r>
            <a:br>
              <a:rPr lang="en-US" sz="2000" dirty="0"/>
            </a:br>
            <a:r>
              <a:rPr lang="en-US" sz="2000" dirty="0"/>
              <a:t>long-term sustainability. </a:t>
            </a:r>
          </a:p>
          <a:p>
            <a:r>
              <a:rPr lang="en-US" sz="2000" dirty="0"/>
              <a:t>By communicating the importance and uniqueness of the Wadden Sea, we can build our global reputation and collective offer. </a:t>
            </a:r>
          </a:p>
          <a:p>
            <a:endParaRPr lang="de-DE" dirty="0"/>
          </a:p>
        </p:txBody>
      </p:sp>
      <p:pic>
        <p:nvPicPr>
          <p:cNvPr id="4" name="Grafi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264" y="1478108"/>
            <a:ext cx="3209199" cy="1748172"/>
          </a:xfrm>
          <a:prstGeom prst="rect">
            <a:avLst/>
          </a:prstGeom>
        </p:spPr>
      </p:pic>
    </p:spTree>
    <p:extLst>
      <p:ext uri="{BB962C8B-B14F-4D97-AF65-F5344CB8AC3E}">
        <p14:creationId xmlns:p14="http://schemas.microsoft.com/office/powerpoint/2010/main" val="313915666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title"/>
          </p:nvPr>
        </p:nvSpPr>
        <p:spPr/>
        <p:txBody>
          <a:bodyPr/>
          <a:lstStyle/>
          <a:p>
            <a:r>
              <a:rPr lang="en-US" dirty="0" smtClean="0"/>
              <a:t>Studies and Guidelines</a:t>
            </a:r>
            <a:endParaRPr lang="en-US" dirty="0"/>
          </a:p>
        </p:txBody>
      </p:sp>
      <p:pic>
        <p:nvPicPr>
          <p:cNvPr id="13" name="Grafik 12"/>
          <p:cNvPicPr>
            <a:picLocks noChangeAspect="1"/>
          </p:cNvPicPr>
          <p:nvPr/>
        </p:nvPicPr>
        <p:blipFill>
          <a:blip r:embed="rId2"/>
          <a:stretch>
            <a:fillRect/>
          </a:stretch>
        </p:blipFill>
        <p:spPr>
          <a:xfrm>
            <a:off x="371063" y="1732844"/>
            <a:ext cx="2525141" cy="3600000"/>
          </a:xfrm>
          <a:prstGeom prst="rect">
            <a:avLst/>
          </a:prstGeom>
        </p:spPr>
      </p:pic>
      <p:pic>
        <p:nvPicPr>
          <p:cNvPr id="14" name="Grafik 13"/>
          <p:cNvPicPr>
            <a:picLocks noChangeAspect="1"/>
          </p:cNvPicPr>
          <p:nvPr/>
        </p:nvPicPr>
        <p:blipFill>
          <a:blip r:embed="rId3"/>
          <a:stretch>
            <a:fillRect/>
          </a:stretch>
        </p:blipFill>
        <p:spPr>
          <a:xfrm>
            <a:off x="3308164" y="1732844"/>
            <a:ext cx="2540572" cy="3600000"/>
          </a:xfrm>
          <a:prstGeom prst="rect">
            <a:avLst/>
          </a:prstGeom>
        </p:spPr>
      </p:pic>
      <p:pic>
        <p:nvPicPr>
          <p:cNvPr id="2" name="Grafik 1"/>
          <p:cNvPicPr>
            <a:picLocks noChangeAspect="1"/>
          </p:cNvPicPr>
          <p:nvPr/>
        </p:nvPicPr>
        <p:blipFill>
          <a:blip r:embed="rId4"/>
          <a:stretch>
            <a:fillRect/>
          </a:stretch>
        </p:blipFill>
        <p:spPr>
          <a:xfrm>
            <a:off x="6260696" y="1732844"/>
            <a:ext cx="2535211" cy="3600000"/>
          </a:xfrm>
          <a:prstGeom prst="rect">
            <a:avLst/>
          </a:prstGeom>
        </p:spPr>
      </p:pic>
    </p:spTree>
    <p:extLst>
      <p:ext uri="{BB962C8B-B14F-4D97-AF65-F5344CB8AC3E}">
        <p14:creationId xmlns:p14="http://schemas.microsoft.com/office/powerpoint/2010/main" val="250571090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title"/>
          </p:nvPr>
        </p:nvSpPr>
        <p:spPr/>
        <p:txBody>
          <a:bodyPr/>
          <a:lstStyle/>
          <a:p>
            <a:r>
              <a:rPr lang="en-US" dirty="0" smtClean="0"/>
              <a:t>Studies and Guidelines</a:t>
            </a:r>
            <a:endParaRPr lang="en-US" dirty="0"/>
          </a:p>
        </p:txBody>
      </p:sp>
      <p:pic>
        <p:nvPicPr>
          <p:cNvPr id="12" name="Grafik 11"/>
          <p:cNvPicPr>
            <a:picLocks noChangeAspect="1"/>
          </p:cNvPicPr>
          <p:nvPr/>
        </p:nvPicPr>
        <p:blipFill>
          <a:blip r:embed="rId2"/>
          <a:stretch>
            <a:fillRect/>
          </a:stretch>
        </p:blipFill>
        <p:spPr>
          <a:xfrm>
            <a:off x="5666911" y="1565615"/>
            <a:ext cx="1728000" cy="3600000"/>
          </a:xfrm>
          <a:prstGeom prst="rect">
            <a:avLst/>
          </a:prstGeom>
        </p:spPr>
      </p:pic>
      <p:pic>
        <p:nvPicPr>
          <p:cNvPr id="2" name="Grafik 1"/>
          <p:cNvPicPr>
            <a:picLocks noChangeAspect="1"/>
          </p:cNvPicPr>
          <p:nvPr/>
        </p:nvPicPr>
        <p:blipFill>
          <a:blip r:embed="rId3"/>
          <a:stretch>
            <a:fillRect/>
          </a:stretch>
        </p:blipFill>
        <p:spPr>
          <a:xfrm>
            <a:off x="1524000" y="1565615"/>
            <a:ext cx="2544625" cy="3600000"/>
          </a:xfrm>
          <a:prstGeom prst="rect">
            <a:avLst/>
          </a:prstGeom>
        </p:spPr>
      </p:pic>
    </p:spTree>
    <p:extLst>
      <p:ext uri="{BB962C8B-B14F-4D97-AF65-F5344CB8AC3E}">
        <p14:creationId xmlns:p14="http://schemas.microsoft.com/office/powerpoint/2010/main" val="163373755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title"/>
          </p:nvPr>
        </p:nvSpPr>
        <p:spPr/>
        <p:txBody>
          <a:bodyPr/>
          <a:lstStyle/>
          <a:p>
            <a:r>
              <a:rPr lang="en-US" dirty="0" smtClean="0"/>
              <a:t>Flyers and Brochures</a:t>
            </a:r>
            <a:endParaRPr lang="en-US" dirty="0"/>
          </a:p>
        </p:txBody>
      </p:sp>
      <p:pic>
        <p:nvPicPr>
          <p:cNvPr id="5" name="Grafik 4"/>
          <p:cNvPicPr>
            <a:picLocks noChangeAspect="1"/>
          </p:cNvPicPr>
          <p:nvPr/>
        </p:nvPicPr>
        <p:blipFill>
          <a:blip r:embed="rId2"/>
          <a:stretch>
            <a:fillRect/>
          </a:stretch>
        </p:blipFill>
        <p:spPr>
          <a:xfrm>
            <a:off x="595018" y="2012950"/>
            <a:ext cx="3754356" cy="2690622"/>
          </a:xfrm>
          <a:prstGeom prst="rect">
            <a:avLst/>
          </a:prstGeom>
        </p:spPr>
      </p:pic>
      <p:pic>
        <p:nvPicPr>
          <p:cNvPr id="9" name="Grafik 8"/>
          <p:cNvPicPr>
            <a:picLocks noChangeAspect="1"/>
          </p:cNvPicPr>
          <p:nvPr/>
        </p:nvPicPr>
        <p:blipFill>
          <a:blip r:embed="rId3"/>
          <a:stretch>
            <a:fillRect/>
          </a:stretch>
        </p:blipFill>
        <p:spPr>
          <a:xfrm>
            <a:off x="4857299" y="2012950"/>
            <a:ext cx="3820356" cy="2690622"/>
          </a:xfrm>
          <a:prstGeom prst="rect">
            <a:avLst/>
          </a:prstGeom>
        </p:spPr>
      </p:pic>
    </p:spTree>
    <p:extLst>
      <p:ext uri="{BB962C8B-B14F-4D97-AF65-F5344CB8AC3E}">
        <p14:creationId xmlns:p14="http://schemas.microsoft.com/office/powerpoint/2010/main" val="423025358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title"/>
          </p:nvPr>
        </p:nvSpPr>
        <p:spPr/>
        <p:txBody>
          <a:bodyPr/>
          <a:lstStyle/>
          <a:p>
            <a:r>
              <a:rPr lang="en-US" dirty="0" smtClean="0"/>
              <a:t>Photo library</a:t>
            </a:r>
            <a:endParaRPr lang="en-US" dirty="0"/>
          </a:p>
        </p:txBody>
      </p:sp>
      <p:pic>
        <p:nvPicPr>
          <p:cNvPr id="7" name="Grafik 6"/>
          <p:cNvPicPr>
            <a:picLocks noChangeAspect="1"/>
          </p:cNvPicPr>
          <p:nvPr/>
        </p:nvPicPr>
        <p:blipFill>
          <a:blip r:embed="rId2"/>
          <a:stretch>
            <a:fillRect/>
          </a:stretch>
        </p:blipFill>
        <p:spPr>
          <a:xfrm>
            <a:off x="1702274" y="1322594"/>
            <a:ext cx="5767868" cy="4217073"/>
          </a:xfrm>
          <a:prstGeom prst="rect">
            <a:avLst/>
          </a:prstGeom>
        </p:spPr>
      </p:pic>
    </p:spTree>
    <p:extLst>
      <p:ext uri="{BB962C8B-B14F-4D97-AF65-F5344CB8AC3E}">
        <p14:creationId xmlns:p14="http://schemas.microsoft.com/office/powerpoint/2010/main" val="401057399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title"/>
          </p:nvPr>
        </p:nvSpPr>
        <p:spPr/>
        <p:txBody>
          <a:bodyPr/>
          <a:lstStyle/>
          <a:p>
            <a:r>
              <a:rPr lang="en-US" dirty="0"/>
              <a:t>Photo library</a:t>
            </a:r>
            <a:endParaRPr lang="de-DE" dirty="0"/>
          </a:p>
        </p:txBody>
      </p:sp>
      <p:pic>
        <p:nvPicPr>
          <p:cNvPr id="8" name="Grafik 7"/>
          <p:cNvPicPr>
            <a:picLocks noChangeAspect="1"/>
          </p:cNvPicPr>
          <p:nvPr/>
        </p:nvPicPr>
        <p:blipFill>
          <a:blip r:embed="rId2"/>
          <a:stretch>
            <a:fillRect/>
          </a:stretch>
        </p:blipFill>
        <p:spPr>
          <a:xfrm>
            <a:off x="1775000" y="1340349"/>
            <a:ext cx="5705507" cy="4172684"/>
          </a:xfrm>
          <a:prstGeom prst="rect">
            <a:avLst/>
          </a:prstGeom>
        </p:spPr>
      </p:pic>
    </p:spTree>
    <p:extLst>
      <p:ext uri="{BB962C8B-B14F-4D97-AF65-F5344CB8AC3E}">
        <p14:creationId xmlns:p14="http://schemas.microsoft.com/office/powerpoint/2010/main" val="350322924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title"/>
          </p:nvPr>
        </p:nvSpPr>
        <p:spPr/>
        <p:txBody>
          <a:bodyPr/>
          <a:lstStyle/>
          <a:p>
            <a:r>
              <a:rPr lang="en-US" dirty="0"/>
              <a:t>Photo library</a:t>
            </a:r>
            <a:endParaRPr lang="de-DE" dirty="0"/>
          </a:p>
        </p:txBody>
      </p:sp>
      <p:pic>
        <p:nvPicPr>
          <p:cNvPr id="7" name="Grafik 6"/>
          <p:cNvPicPr>
            <a:picLocks noChangeAspect="1"/>
          </p:cNvPicPr>
          <p:nvPr/>
        </p:nvPicPr>
        <p:blipFill>
          <a:blip r:embed="rId2"/>
          <a:stretch>
            <a:fillRect/>
          </a:stretch>
        </p:blipFill>
        <p:spPr>
          <a:xfrm>
            <a:off x="1648969" y="1349226"/>
            <a:ext cx="5728375" cy="4198436"/>
          </a:xfrm>
          <a:prstGeom prst="rect">
            <a:avLst/>
          </a:prstGeom>
        </p:spPr>
      </p:pic>
    </p:spTree>
    <p:extLst>
      <p:ext uri="{BB962C8B-B14F-4D97-AF65-F5344CB8AC3E}">
        <p14:creationId xmlns:p14="http://schemas.microsoft.com/office/powerpoint/2010/main" val="339424125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title"/>
          </p:nvPr>
        </p:nvSpPr>
        <p:spPr/>
        <p:txBody>
          <a:bodyPr/>
          <a:lstStyle/>
          <a:p>
            <a:r>
              <a:rPr lang="en-US" dirty="0" smtClean="0"/>
              <a:t>Signposts</a:t>
            </a:r>
            <a:endParaRPr lang="en-US" dirty="0"/>
          </a:p>
        </p:txBody>
      </p:sp>
      <p:sp>
        <p:nvSpPr>
          <p:cNvPr id="2" name="Inhaltsplatzhalter 1"/>
          <p:cNvSpPr>
            <a:spLocks noGrp="1"/>
          </p:cNvSpPr>
          <p:nvPr>
            <p:ph idx="1"/>
          </p:nvPr>
        </p:nvSpPr>
        <p:spPr>
          <a:xfrm>
            <a:off x="457200" y="2195513"/>
            <a:ext cx="4185821" cy="3011488"/>
          </a:xfrm>
        </p:spPr>
        <p:txBody>
          <a:bodyPr/>
          <a:lstStyle/>
          <a:p>
            <a:pPr marL="342900" indent="-342900">
              <a:buFont typeface="Arial" panose="020B0604020202020204" pitchFamily="34" charset="0"/>
              <a:buChar char="•"/>
            </a:pPr>
            <a:r>
              <a:rPr lang="en-US" dirty="0" smtClean="0"/>
              <a:t>5 indicator plates along the German motorways</a:t>
            </a:r>
          </a:p>
          <a:p>
            <a:pPr marL="342900" indent="-342900">
              <a:buFont typeface="Arial" panose="020B0604020202020204" pitchFamily="34" charset="0"/>
              <a:buChar char="•"/>
            </a:pPr>
            <a:r>
              <a:rPr lang="en-US" dirty="0" smtClean="0"/>
              <a:t>Signposts to World Heritage Sites around the world</a:t>
            </a:r>
          </a:p>
          <a:p>
            <a:endParaRPr lang="en-US" dirty="0"/>
          </a:p>
        </p:txBody>
      </p:sp>
      <p:pic>
        <p:nvPicPr>
          <p:cNvPr id="8" name="Picture 7" descr="Kopie von Strassenschild-Wattenmeer-Weltnaturerbe-fina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70319" y="1211748"/>
            <a:ext cx="2308225" cy="152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11543" y="2906972"/>
            <a:ext cx="3025775" cy="2270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8809685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title"/>
          </p:nvPr>
        </p:nvSpPr>
        <p:spPr/>
        <p:txBody>
          <a:bodyPr/>
          <a:lstStyle/>
          <a:p>
            <a:r>
              <a:rPr lang="en-US" dirty="0" smtClean="0"/>
              <a:t>Exhibitions and Fairs</a:t>
            </a:r>
            <a:endParaRPr lang="en-US" dirty="0"/>
          </a:p>
        </p:txBody>
      </p:sp>
      <p:sp>
        <p:nvSpPr>
          <p:cNvPr id="2" name="Inhaltsplatzhalter 1"/>
          <p:cNvSpPr>
            <a:spLocks noGrp="1"/>
          </p:cNvSpPr>
          <p:nvPr>
            <p:ph idx="1"/>
          </p:nvPr>
        </p:nvSpPr>
        <p:spPr>
          <a:xfrm>
            <a:off x="457200" y="2195513"/>
            <a:ext cx="4185821" cy="3011488"/>
          </a:xfrm>
        </p:spPr>
        <p:txBody>
          <a:bodyPr/>
          <a:lstStyle/>
          <a:p>
            <a:r>
              <a:rPr lang="en-US" dirty="0" smtClean="0"/>
              <a:t>Performance on many exhibitions:</a:t>
            </a:r>
          </a:p>
          <a:p>
            <a:pPr marL="342900" indent="-342900">
              <a:buFont typeface="Arial" panose="020B0604020202020204" pitchFamily="34" charset="0"/>
              <a:buChar char="•"/>
            </a:pPr>
            <a:r>
              <a:rPr lang="en-US" dirty="0" smtClean="0"/>
              <a:t>ITB Berlin</a:t>
            </a:r>
          </a:p>
          <a:p>
            <a:pPr marL="342900" indent="-342900">
              <a:buFont typeface="Arial" panose="020B0604020202020204" pitchFamily="34" charset="0"/>
              <a:buChar char="•"/>
            </a:pPr>
            <a:r>
              <a:rPr lang="en-US" dirty="0" smtClean="0"/>
              <a:t>Roadshows</a:t>
            </a:r>
          </a:p>
          <a:p>
            <a:pPr marL="342900" indent="-342900">
              <a:buFont typeface="Arial" panose="020B0604020202020204" pitchFamily="34" charset="0"/>
              <a:buChar char="•"/>
            </a:pPr>
            <a:r>
              <a:rPr lang="en-US" dirty="0" smtClean="0"/>
              <a:t>Regular guests‘ fairs</a:t>
            </a:r>
          </a:p>
          <a:p>
            <a:endParaRPr lang="en-US" dirty="0"/>
          </a:p>
        </p:txBody>
      </p:sp>
      <p:pic>
        <p:nvPicPr>
          <p:cNvPr id="3" name="Grafik 2"/>
          <p:cNvPicPr>
            <a:picLocks noChangeAspect="1"/>
          </p:cNvPicPr>
          <p:nvPr/>
        </p:nvPicPr>
        <p:blipFill>
          <a:blip r:embed="rId2"/>
          <a:stretch>
            <a:fillRect/>
          </a:stretch>
        </p:blipFill>
        <p:spPr>
          <a:xfrm>
            <a:off x="4207934" y="1774411"/>
            <a:ext cx="4269316" cy="3201987"/>
          </a:xfrm>
          <a:prstGeom prst="rect">
            <a:avLst/>
          </a:prstGeom>
        </p:spPr>
      </p:pic>
    </p:spTree>
    <p:extLst>
      <p:ext uri="{BB962C8B-B14F-4D97-AF65-F5344CB8AC3E}">
        <p14:creationId xmlns:p14="http://schemas.microsoft.com/office/powerpoint/2010/main" val="64686517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title"/>
          </p:nvPr>
        </p:nvSpPr>
        <p:spPr/>
        <p:txBody>
          <a:bodyPr/>
          <a:lstStyle/>
          <a:p>
            <a:r>
              <a:rPr lang="en-US" dirty="0" smtClean="0"/>
              <a:t>In a nutshell: The Toolkit</a:t>
            </a:r>
            <a:endParaRPr lang="en-US" dirty="0"/>
          </a:p>
        </p:txBody>
      </p:sp>
      <p:pic>
        <p:nvPicPr>
          <p:cNvPr id="2" name="Grafik 1"/>
          <p:cNvPicPr>
            <a:picLocks noChangeAspect="1"/>
          </p:cNvPicPr>
          <p:nvPr/>
        </p:nvPicPr>
        <p:blipFill>
          <a:blip r:embed="rId2"/>
          <a:stretch>
            <a:fillRect/>
          </a:stretch>
        </p:blipFill>
        <p:spPr>
          <a:xfrm>
            <a:off x="1714500" y="1423987"/>
            <a:ext cx="5715000" cy="4010025"/>
          </a:xfrm>
          <a:prstGeom prst="rect">
            <a:avLst/>
          </a:prstGeom>
        </p:spPr>
      </p:pic>
    </p:spTree>
    <p:extLst>
      <p:ext uri="{BB962C8B-B14F-4D97-AF65-F5344CB8AC3E}">
        <p14:creationId xmlns:p14="http://schemas.microsoft.com/office/powerpoint/2010/main" val="348906436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dirty="0"/>
          </a:p>
        </p:txBody>
      </p:sp>
      <p:pic>
        <p:nvPicPr>
          <p:cNvPr id="15" name="Picture 11" descr="Image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01841"/>
            <a:ext cx="9158288" cy="619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11"/>
          <p:cNvSpPr>
            <a:spLocks noChangeArrowheads="1"/>
          </p:cNvSpPr>
          <p:nvPr/>
        </p:nvSpPr>
        <p:spPr bwMode="auto">
          <a:xfrm>
            <a:off x="496554" y="725476"/>
            <a:ext cx="5434346" cy="38478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075" tIns="46038" rIns="92075" bIns="46038">
            <a:spAutoFit/>
          </a:bodyPr>
          <a:lstStyle/>
          <a:p>
            <a:pPr defTabSz="762000">
              <a:spcBef>
                <a:spcPct val="20000"/>
              </a:spcBef>
              <a:spcAft>
                <a:spcPts val="2400"/>
              </a:spcAft>
            </a:pPr>
            <a:r>
              <a:rPr lang="da-DK" sz="4400" dirty="0" smtClean="0">
                <a:solidFill>
                  <a:schemeClr val="bg1"/>
                </a:solidFill>
                <a:latin typeface="+mj-lt"/>
                <a:cs typeface="Trebuchet MS"/>
              </a:rPr>
              <a:t>Is it possible to strengthen lokal economy through World Heritage?</a:t>
            </a:r>
          </a:p>
          <a:p>
            <a:pPr defTabSz="762000">
              <a:spcBef>
                <a:spcPct val="20000"/>
              </a:spcBef>
            </a:pPr>
            <a:endParaRPr lang="da-DK" sz="4000" b="1" dirty="0" smtClean="0">
              <a:solidFill>
                <a:schemeClr val="bg1"/>
              </a:solidFill>
              <a:latin typeface="+mj-lt"/>
            </a:endParaRPr>
          </a:p>
        </p:txBody>
      </p:sp>
    </p:spTree>
    <p:extLst>
      <p:ext uri="{BB962C8B-B14F-4D97-AF65-F5344CB8AC3E}">
        <p14:creationId xmlns:p14="http://schemas.microsoft.com/office/powerpoint/2010/main" val="68899385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4169329" y="1824995"/>
            <a:ext cx="4813260" cy="3170099"/>
          </a:xfrm>
          <a:prstGeom prst="rect">
            <a:avLst/>
          </a:prstGeom>
        </p:spPr>
        <p:txBody>
          <a:bodyPr wrap="square">
            <a:spAutoFit/>
          </a:bodyPr>
          <a:lstStyle/>
          <a:p>
            <a:pPr>
              <a:spcAft>
                <a:spcPts val="1200"/>
              </a:spcAft>
            </a:pPr>
            <a:r>
              <a:rPr lang="en-US" sz="2000" b="1" dirty="0">
                <a:solidFill>
                  <a:schemeClr val="tx2">
                    <a:lumMod val="50000"/>
                  </a:schemeClr>
                </a:solidFill>
                <a:cs typeface="Trebuchet MS"/>
              </a:rPr>
              <a:t>Outstanding</a:t>
            </a:r>
            <a:br>
              <a:rPr lang="en-US" sz="2000" b="1" dirty="0">
                <a:solidFill>
                  <a:schemeClr val="tx2">
                    <a:lumMod val="50000"/>
                  </a:schemeClr>
                </a:solidFill>
                <a:cs typeface="Trebuchet MS"/>
              </a:rPr>
            </a:br>
            <a:r>
              <a:rPr lang="en-US" sz="2000" dirty="0">
                <a:solidFill>
                  <a:schemeClr val="tx2">
                    <a:lumMod val="50000"/>
                  </a:schemeClr>
                </a:solidFill>
                <a:cs typeface="Trebuchet MS"/>
              </a:rPr>
              <a:t>The unmatched excellence of the property.</a:t>
            </a:r>
          </a:p>
          <a:p>
            <a:pPr>
              <a:spcAft>
                <a:spcPts val="1200"/>
              </a:spcAft>
            </a:pPr>
            <a:r>
              <a:rPr lang="en-US" sz="2000" b="1" dirty="0">
                <a:solidFill>
                  <a:schemeClr val="tx2">
                    <a:lumMod val="50000"/>
                  </a:schemeClr>
                </a:solidFill>
                <a:cs typeface="Trebuchet MS"/>
              </a:rPr>
              <a:t>Universal</a:t>
            </a:r>
            <a:br>
              <a:rPr lang="en-US" sz="2000" b="1" dirty="0">
                <a:solidFill>
                  <a:schemeClr val="tx2">
                    <a:lumMod val="50000"/>
                  </a:schemeClr>
                </a:solidFill>
                <a:cs typeface="Trebuchet MS"/>
              </a:rPr>
            </a:br>
            <a:r>
              <a:rPr lang="en-US" sz="2000" dirty="0">
                <a:solidFill>
                  <a:schemeClr val="tx2">
                    <a:lumMod val="50000"/>
                  </a:schemeClr>
                </a:solidFill>
                <a:cs typeface="Trebuchet MS"/>
              </a:rPr>
              <a:t>The scope must be global, not national or regional.</a:t>
            </a:r>
          </a:p>
          <a:p>
            <a:pPr>
              <a:spcAft>
                <a:spcPts val="1200"/>
              </a:spcAft>
            </a:pPr>
            <a:r>
              <a:rPr lang="en-US" sz="2000" b="1" dirty="0">
                <a:solidFill>
                  <a:schemeClr val="tx2">
                    <a:lumMod val="50000"/>
                  </a:schemeClr>
                </a:solidFill>
                <a:cs typeface="Trebuchet MS"/>
              </a:rPr>
              <a:t>Value</a:t>
            </a:r>
            <a:br>
              <a:rPr lang="en-US" sz="2000" b="1" dirty="0">
                <a:solidFill>
                  <a:schemeClr val="tx2">
                    <a:lumMod val="50000"/>
                  </a:schemeClr>
                </a:solidFill>
                <a:cs typeface="Trebuchet MS"/>
              </a:rPr>
            </a:br>
            <a:r>
              <a:rPr lang="en-US" sz="2000" dirty="0">
                <a:solidFill>
                  <a:schemeClr val="tx2">
                    <a:lumMod val="50000"/>
                  </a:schemeClr>
                </a:solidFill>
                <a:cs typeface="Trebuchet MS"/>
              </a:rPr>
              <a:t>Defining the worth of the property and ranking its importance based on clear standards, including the integrity. </a:t>
            </a:r>
          </a:p>
        </p:txBody>
      </p:sp>
      <p:sp>
        <p:nvSpPr>
          <p:cNvPr id="2" name="TextBox 1"/>
          <p:cNvSpPr txBox="1"/>
          <p:nvPr/>
        </p:nvSpPr>
        <p:spPr>
          <a:xfrm>
            <a:off x="372861" y="1824995"/>
            <a:ext cx="3532389" cy="2862322"/>
          </a:xfrm>
          <a:prstGeom prst="rect">
            <a:avLst/>
          </a:prstGeom>
          <a:noFill/>
        </p:spPr>
        <p:txBody>
          <a:bodyPr wrap="square" rtlCol="0">
            <a:spAutoFit/>
          </a:bodyPr>
          <a:lstStyle/>
          <a:p>
            <a:r>
              <a:rPr lang="en-US" sz="2000" dirty="0">
                <a:solidFill>
                  <a:schemeClr val="tx2">
                    <a:lumMod val="50000"/>
                  </a:schemeClr>
                </a:solidFill>
                <a:cs typeface="Trebuchet MS"/>
              </a:rPr>
              <a:t>Outstanding Universal Value </a:t>
            </a:r>
            <a:br>
              <a:rPr lang="en-US" sz="2000" dirty="0">
                <a:solidFill>
                  <a:schemeClr val="tx2">
                    <a:lumMod val="50000"/>
                  </a:schemeClr>
                </a:solidFill>
                <a:cs typeface="Trebuchet MS"/>
              </a:rPr>
            </a:br>
            <a:r>
              <a:rPr lang="en-US" sz="2000" dirty="0">
                <a:solidFill>
                  <a:schemeClr val="tx2">
                    <a:lumMod val="50000"/>
                  </a:schemeClr>
                </a:solidFill>
                <a:cs typeface="Trebuchet MS"/>
              </a:rPr>
              <a:t>is the cultural and/or natural significance, which is exceptional enough to transcend national boundaries and to be relevant and important to the global community, both now and in the future. </a:t>
            </a:r>
          </a:p>
        </p:txBody>
      </p:sp>
      <p:sp>
        <p:nvSpPr>
          <p:cNvPr id="8" name="Titel 1"/>
          <p:cNvSpPr>
            <a:spLocks noGrp="1"/>
          </p:cNvSpPr>
          <p:nvPr>
            <p:ph type="title"/>
          </p:nvPr>
        </p:nvSpPr>
        <p:spPr>
          <a:xfrm>
            <a:off x="372861" y="869950"/>
            <a:ext cx="8416031" cy="1143000"/>
          </a:xfrm>
        </p:spPr>
        <p:txBody>
          <a:bodyPr/>
          <a:lstStyle/>
          <a:p>
            <a:r>
              <a:rPr lang="en-US" dirty="0"/>
              <a:t>What does Outstanding Universal Value mean?</a:t>
            </a:r>
          </a:p>
        </p:txBody>
      </p:sp>
    </p:spTree>
    <p:extLst>
      <p:ext uri="{BB962C8B-B14F-4D97-AF65-F5344CB8AC3E}">
        <p14:creationId xmlns:p14="http://schemas.microsoft.com/office/powerpoint/2010/main" val="412828958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title"/>
          </p:nvPr>
        </p:nvSpPr>
        <p:spPr/>
        <p:txBody>
          <a:bodyPr/>
          <a:lstStyle/>
          <a:p>
            <a:r>
              <a:rPr lang="en-US" dirty="0" smtClean="0"/>
              <a:t>Benefits to the economy</a:t>
            </a:r>
            <a:endParaRPr lang="en-US" dirty="0"/>
          </a:p>
        </p:txBody>
      </p:sp>
      <p:sp>
        <p:nvSpPr>
          <p:cNvPr id="2" name="Inhaltsplatzhalter 1"/>
          <p:cNvSpPr>
            <a:spLocks noGrp="1"/>
          </p:cNvSpPr>
          <p:nvPr>
            <p:ph idx="1"/>
          </p:nvPr>
        </p:nvSpPr>
        <p:spPr>
          <a:xfrm>
            <a:off x="457200" y="2195513"/>
            <a:ext cx="8163017" cy="3011488"/>
          </a:xfrm>
        </p:spPr>
        <p:txBody>
          <a:bodyPr/>
          <a:lstStyle/>
          <a:p>
            <a:pPr marL="342900" indent="-342900">
              <a:buFont typeface="Arial" panose="020B0604020202020204" pitchFamily="34" charset="0"/>
              <a:buChar char="•"/>
            </a:pPr>
            <a:r>
              <a:rPr lang="en-US" dirty="0" smtClean="0"/>
              <a:t>Gaining and keeping qualified employees</a:t>
            </a:r>
          </a:p>
          <a:p>
            <a:pPr marL="342900" indent="-342900">
              <a:buFont typeface="Arial" panose="020B0604020202020204" pitchFamily="34" charset="0"/>
              <a:buChar char="•"/>
            </a:pPr>
            <a:r>
              <a:rPr lang="en-US" dirty="0" smtClean="0"/>
              <a:t>Additional value through sustainable business focus</a:t>
            </a:r>
          </a:p>
          <a:p>
            <a:pPr marL="342900" indent="-342900">
              <a:buFont typeface="Arial" panose="020B0604020202020204" pitchFamily="34" charset="0"/>
              <a:buChar char="•"/>
            </a:pPr>
            <a:r>
              <a:rPr lang="en-US" dirty="0" smtClean="0"/>
              <a:t>Strengthen local identity</a:t>
            </a:r>
          </a:p>
          <a:p>
            <a:pPr marL="342900" indent="-342900">
              <a:buFont typeface="Arial" panose="020B0604020202020204" pitchFamily="34" charset="0"/>
              <a:buChar char="•"/>
            </a:pPr>
            <a:r>
              <a:rPr lang="en-US" dirty="0" smtClean="0"/>
              <a:t>Strengthen inter- and </a:t>
            </a:r>
            <a:r>
              <a:rPr lang="en-US" dirty="0" err="1" smtClean="0"/>
              <a:t>intrasectoral</a:t>
            </a:r>
            <a:r>
              <a:rPr lang="en-US" dirty="0" smtClean="0"/>
              <a:t> networks</a:t>
            </a:r>
          </a:p>
          <a:p>
            <a:pPr marL="342900" indent="-342900">
              <a:buFont typeface="Arial" panose="020B0604020202020204" pitchFamily="34" charset="0"/>
              <a:buChar char="•"/>
            </a:pPr>
            <a:r>
              <a:rPr lang="en-US" dirty="0" smtClean="0"/>
              <a:t>Creation of synergetic effects by the use of regional and international cooperation</a:t>
            </a:r>
          </a:p>
          <a:p>
            <a:endParaRPr lang="en-US" dirty="0"/>
          </a:p>
        </p:txBody>
      </p:sp>
    </p:spTree>
    <p:extLst>
      <p:ext uri="{BB962C8B-B14F-4D97-AF65-F5344CB8AC3E}">
        <p14:creationId xmlns:p14="http://schemas.microsoft.com/office/powerpoint/2010/main" val="392774394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title"/>
          </p:nvPr>
        </p:nvSpPr>
        <p:spPr/>
        <p:txBody>
          <a:bodyPr/>
          <a:lstStyle/>
          <a:p>
            <a:r>
              <a:rPr lang="en-US" dirty="0" smtClean="0"/>
              <a:t>Securing qualified employees</a:t>
            </a:r>
            <a:endParaRPr lang="en-US" dirty="0"/>
          </a:p>
        </p:txBody>
      </p:sp>
      <p:sp>
        <p:nvSpPr>
          <p:cNvPr id="7" name="Textplatzhalter 6"/>
          <p:cNvSpPr>
            <a:spLocks noGrp="1"/>
          </p:cNvSpPr>
          <p:nvPr>
            <p:ph type="body" idx="1"/>
          </p:nvPr>
        </p:nvSpPr>
        <p:spPr/>
        <p:txBody>
          <a:bodyPr/>
          <a:lstStyle/>
          <a:p>
            <a:endParaRPr lang="de-DE"/>
          </a:p>
        </p:txBody>
      </p:sp>
    </p:spTree>
    <p:extLst>
      <p:ext uri="{BB962C8B-B14F-4D97-AF65-F5344CB8AC3E}">
        <p14:creationId xmlns:p14="http://schemas.microsoft.com/office/powerpoint/2010/main" val="2668058921"/>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title"/>
          </p:nvPr>
        </p:nvSpPr>
        <p:spPr/>
        <p:txBody>
          <a:bodyPr/>
          <a:lstStyle/>
          <a:p>
            <a:r>
              <a:rPr lang="en-US" dirty="0" smtClean="0"/>
              <a:t>Work where others spend their vacation</a:t>
            </a:r>
            <a:endParaRPr lang="en-US" dirty="0"/>
          </a:p>
        </p:txBody>
      </p:sp>
      <p:sp>
        <p:nvSpPr>
          <p:cNvPr id="2" name="Inhaltsplatzhalter 1"/>
          <p:cNvSpPr>
            <a:spLocks noGrp="1"/>
          </p:cNvSpPr>
          <p:nvPr>
            <p:ph idx="1"/>
          </p:nvPr>
        </p:nvSpPr>
        <p:spPr>
          <a:xfrm>
            <a:off x="457200" y="2195513"/>
            <a:ext cx="8163017" cy="3011488"/>
          </a:xfrm>
        </p:spPr>
        <p:txBody>
          <a:bodyPr/>
          <a:lstStyle/>
          <a:p>
            <a:r>
              <a:rPr lang="en-US" b="1" dirty="0" smtClean="0"/>
              <a:t>Employees do not only want to work!</a:t>
            </a:r>
          </a:p>
          <a:p>
            <a:pPr marL="342900" indent="-342900">
              <a:buFont typeface="Arial" panose="020B0604020202020204" pitchFamily="34" charset="0"/>
              <a:buChar char="•"/>
            </a:pPr>
            <a:r>
              <a:rPr lang="en-US" dirty="0" smtClean="0"/>
              <a:t>Where and how can I lodge?</a:t>
            </a:r>
          </a:p>
          <a:p>
            <a:pPr marL="342900" indent="-342900">
              <a:buFont typeface="Arial" panose="020B0604020202020204" pitchFamily="34" charset="0"/>
              <a:buChar char="•"/>
            </a:pPr>
            <a:r>
              <a:rPr lang="en-US" dirty="0" smtClean="0"/>
              <a:t>What and how much do I receive for my money?</a:t>
            </a:r>
          </a:p>
          <a:p>
            <a:pPr marL="342900" indent="-342900">
              <a:buFont typeface="Arial" panose="020B0604020202020204" pitchFamily="34" charset="0"/>
              <a:buChar char="•"/>
            </a:pPr>
            <a:r>
              <a:rPr lang="en-US" dirty="0" smtClean="0"/>
              <a:t>How do I spend my leisure time?</a:t>
            </a:r>
          </a:p>
          <a:p>
            <a:pPr marL="342900" indent="-342900">
              <a:buFont typeface="Arial" panose="020B0604020202020204" pitchFamily="34" charset="0"/>
              <a:buChar char="•"/>
            </a:pPr>
            <a:r>
              <a:rPr lang="en-US" dirty="0" smtClean="0"/>
              <a:t>How far is it to go to work, cinema, theater or the city center?</a:t>
            </a:r>
          </a:p>
          <a:p>
            <a:pPr marL="342900" indent="-342900">
              <a:buFont typeface="Arial" panose="020B0604020202020204" pitchFamily="34" charset="0"/>
              <a:buChar char="•"/>
            </a:pPr>
            <a:r>
              <a:rPr lang="en-US" dirty="0" smtClean="0"/>
              <a:t>Is there an appealing living environment?</a:t>
            </a:r>
          </a:p>
          <a:p>
            <a:r>
              <a:rPr lang="en-US" b="1" dirty="0" smtClean="0"/>
              <a:t>Does the quality of live fit?</a:t>
            </a:r>
          </a:p>
          <a:p>
            <a:endParaRPr lang="en-US" dirty="0"/>
          </a:p>
        </p:txBody>
      </p:sp>
    </p:spTree>
    <p:extLst>
      <p:ext uri="{BB962C8B-B14F-4D97-AF65-F5344CB8AC3E}">
        <p14:creationId xmlns:p14="http://schemas.microsoft.com/office/powerpoint/2010/main" val="42377587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title"/>
          </p:nvPr>
        </p:nvSpPr>
        <p:spPr/>
        <p:txBody>
          <a:bodyPr/>
          <a:lstStyle/>
          <a:p>
            <a:r>
              <a:rPr lang="en-US" dirty="0"/>
              <a:t>Work where others spend their vacation</a:t>
            </a:r>
            <a:endParaRPr lang="de-DE" dirty="0"/>
          </a:p>
        </p:txBody>
      </p:sp>
      <p:sp>
        <p:nvSpPr>
          <p:cNvPr id="2" name="Inhaltsplatzhalter 1"/>
          <p:cNvSpPr>
            <a:spLocks noGrp="1"/>
          </p:cNvSpPr>
          <p:nvPr>
            <p:ph idx="1"/>
          </p:nvPr>
        </p:nvSpPr>
        <p:spPr>
          <a:xfrm>
            <a:off x="457200" y="2195513"/>
            <a:ext cx="8163017" cy="3011488"/>
          </a:xfrm>
        </p:spPr>
        <p:txBody>
          <a:bodyPr/>
          <a:lstStyle/>
          <a:p>
            <a:r>
              <a:rPr lang="en-US" b="1" dirty="0" smtClean="0"/>
              <a:t>The employee is </a:t>
            </a:r>
            <a:r>
              <a:rPr lang="en-US" b="1" dirty="0"/>
              <a:t>(in the majority </a:t>
            </a:r>
            <a:r>
              <a:rPr lang="en-US" b="1" dirty="0" smtClean="0"/>
              <a:t>of cases) not alone!</a:t>
            </a:r>
          </a:p>
          <a:p>
            <a:r>
              <a:rPr lang="en-US" b="1" dirty="0" smtClean="0"/>
              <a:t>The employee (in the majority of cases) does not decide alone!</a:t>
            </a:r>
          </a:p>
          <a:p>
            <a:pPr marL="342900" indent="-342900">
              <a:buFont typeface="Arial" panose="020B0604020202020204" pitchFamily="34" charset="0"/>
              <a:buChar char="•"/>
            </a:pPr>
            <a:r>
              <a:rPr lang="en-US" dirty="0" smtClean="0"/>
              <a:t>Partner</a:t>
            </a:r>
          </a:p>
          <a:p>
            <a:pPr marL="342900" indent="-342900">
              <a:buFont typeface="Arial" panose="020B0604020202020204" pitchFamily="34" charset="0"/>
              <a:buChar char="•"/>
            </a:pPr>
            <a:r>
              <a:rPr lang="en-US" dirty="0" smtClean="0"/>
              <a:t>children</a:t>
            </a:r>
          </a:p>
          <a:p>
            <a:pPr marL="342900" indent="-342900">
              <a:buFont typeface="Arial" panose="020B0604020202020204" pitchFamily="34" charset="0"/>
              <a:buChar char="•"/>
            </a:pPr>
            <a:r>
              <a:rPr lang="en-US" dirty="0" smtClean="0"/>
              <a:t>Parents</a:t>
            </a:r>
          </a:p>
          <a:p>
            <a:r>
              <a:rPr lang="en-US" b="1" dirty="0" smtClean="0"/>
              <a:t>You have to convince the “Decider”!</a:t>
            </a:r>
          </a:p>
          <a:p>
            <a:endParaRPr lang="en-US" dirty="0"/>
          </a:p>
        </p:txBody>
      </p:sp>
    </p:spTree>
    <p:extLst>
      <p:ext uri="{BB962C8B-B14F-4D97-AF65-F5344CB8AC3E}">
        <p14:creationId xmlns:p14="http://schemas.microsoft.com/office/powerpoint/2010/main" val="18105992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title"/>
          </p:nvPr>
        </p:nvSpPr>
        <p:spPr/>
        <p:txBody>
          <a:bodyPr/>
          <a:lstStyle/>
          <a:p>
            <a:r>
              <a:rPr lang="en-US" dirty="0"/>
              <a:t>Work where others spend their vacation</a:t>
            </a:r>
            <a:endParaRPr lang="de-DE" dirty="0"/>
          </a:p>
        </p:txBody>
      </p:sp>
      <p:sp>
        <p:nvSpPr>
          <p:cNvPr id="2" name="Inhaltsplatzhalter 1"/>
          <p:cNvSpPr>
            <a:spLocks noGrp="1"/>
          </p:cNvSpPr>
          <p:nvPr>
            <p:ph idx="1"/>
          </p:nvPr>
        </p:nvSpPr>
        <p:spPr>
          <a:xfrm>
            <a:off x="457200" y="2195513"/>
            <a:ext cx="8553635" cy="3011488"/>
          </a:xfrm>
        </p:spPr>
        <p:txBody>
          <a:bodyPr/>
          <a:lstStyle/>
          <a:p>
            <a:r>
              <a:rPr lang="en-US" b="1" dirty="0" smtClean="0"/>
              <a:t>Families needs and wished have to be completed!</a:t>
            </a:r>
          </a:p>
          <a:p>
            <a:pPr marL="342900" indent="-342900">
              <a:buFont typeface="Arial" panose="020B0604020202020204" pitchFamily="34" charset="0"/>
              <a:buChar char="•"/>
            </a:pPr>
            <a:r>
              <a:rPr lang="en-US" dirty="0" smtClean="0"/>
              <a:t>Is there an appropriate care provision for the children?</a:t>
            </a:r>
          </a:p>
          <a:p>
            <a:pPr marL="342900" indent="-342900">
              <a:buFont typeface="Arial" panose="020B0604020202020204" pitchFamily="34" charset="0"/>
              <a:buChar char="•"/>
            </a:pPr>
            <a:r>
              <a:rPr lang="en-US" dirty="0" smtClean="0"/>
              <a:t>What about the range of schools and apprenticeships?</a:t>
            </a:r>
          </a:p>
          <a:p>
            <a:pPr marL="342900" indent="-342900">
              <a:buFont typeface="Arial" panose="020B0604020202020204" pitchFamily="34" charset="0"/>
              <a:buChar char="•"/>
            </a:pPr>
            <a:r>
              <a:rPr lang="en-US" dirty="0" smtClean="0"/>
              <a:t>What about nursing care for the parents?</a:t>
            </a:r>
          </a:p>
          <a:p>
            <a:pPr marL="342900" indent="-342900">
              <a:buFont typeface="Arial" panose="020B0604020202020204" pitchFamily="34" charset="0"/>
              <a:buChar char="•"/>
            </a:pPr>
            <a:r>
              <a:rPr lang="en-US" dirty="0" smtClean="0"/>
              <a:t>Are there sufficient leisure activities for every family member?</a:t>
            </a:r>
          </a:p>
          <a:p>
            <a:pPr marL="342900" indent="-342900">
              <a:buFont typeface="Arial" panose="020B0604020202020204" pitchFamily="34" charset="0"/>
              <a:buChar char="•"/>
            </a:pPr>
            <a:r>
              <a:rPr lang="en-US" dirty="0" smtClean="0"/>
              <a:t>Do the children raise in a healthy/safe environment?</a:t>
            </a:r>
          </a:p>
          <a:p>
            <a:r>
              <a:rPr lang="en-US" b="1" dirty="0" smtClean="0"/>
              <a:t>Is the quality of live guaranteed?</a:t>
            </a:r>
          </a:p>
          <a:p>
            <a:endParaRPr lang="en-US" dirty="0"/>
          </a:p>
        </p:txBody>
      </p:sp>
    </p:spTree>
    <p:extLst>
      <p:ext uri="{BB962C8B-B14F-4D97-AF65-F5344CB8AC3E}">
        <p14:creationId xmlns:p14="http://schemas.microsoft.com/office/powerpoint/2010/main" val="34048348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title"/>
          </p:nvPr>
        </p:nvSpPr>
        <p:spPr/>
        <p:txBody>
          <a:bodyPr/>
          <a:lstStyle/>
          <a:p>
            <a:r>
              <a:rPr lang="de-DE" dirty="0" smtClean="0"/>
              <a:t>National Park-Partner</a:t>
            </a:r>
            <a:endParaRPr lang="de-DE" dirty="0"/>
          </a:p>
        </p:txBody>
      </p:sp>
      <p:pic>
        <p:nvPicPr>
          <p:cNvPr id="7" name="Picture 10" descr="DSCF3264"/>
          <p:cNvPicPr>
            <a:picLocks noChangeAspect="1" noChangeArrowheads="1"/>
          </p:cNvPicPr>
          <p:nvPr/>
        </p:nvPicPr>
        <p:blipFill>
          <a:blip r:embed="rId2">
            <a:extLst>
              <a:ext uri="{28A0092B-C50C-407E-A947-70E740481C1C}">
                <a14:useLocalDpi xmlns:a14="http://schemas.microsoft.com/office/drawing/2010/main" val="0"/>
              </a:ext>
            </a:extLst>
          </a:blip>
          <a:srcRect t="19760"/>
          <a:stretch>
            <a:fillRect/>
          </a:stretch>
        </p:blipFill>
        <p:spPr bwMode="auto">
          <a:xfrm>
            <a:off x="4330520" y="2987158"/>
            <a:ext cx="4045740" cy="243435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5" descr="BR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1659" y="3660462"/>
            <a:ext cx="2545132" cy="1909209"/>
          </a:xfrm>
          <a:prstGeom prst="rect">
            <a:avLst/>
          </a:prstGeom>
          <a:noFill/>
          <a:extLst>
            <a:ext uri="{909E8E84-426E-40DD-AFC4-6F175D3DCCD1}">
              <a14:hiddenFill xmlns:a14="http://schemas.microsoft.com/office/drawing/2010/main">
                <a:solidFill>
                  <a:srgbClr val="FFFFFF"/>
                </a:solidFill>
              </a14:hiddenFill>
            </a:ext>
          </a:extLst>
        </p:spPr>
      </p:pic>
      <p:pic>
        <p:nvPicPr>
          <p:cNvPr id="9" name="Grafik 8"/>
          <p:cNvPicPr>
            <a:picLocks noChangeAspect="1"/>
          </p:cNvPicPr>
          <p:nvPr/>
        </p:nvPicPr>
        <p:blipFill>
          <a:blip r:embed="rId4"/>
          <a:stretch>
            <a:fillRect/>
          </a:stretch>
        </p:blipFill>
        <p:spPr>
          <a:xfrm>
            <a:off x="4405671" y="1727590"/>
            <a:ext cx="3832806" cy="940937"/>
          </a:xfrm>
          <a:prstGeom prst="rect">
            <a:avLst/>
          </a:prstGeom>
        </p:spPr>
      </p:pic>
      <p:pic>
        <p:nvPicPr>
          <p:cNvPr id="10" name="Picture 2" descr="Ausgezeichnet: Nationalpark-Partner "/>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1658" y="1445158"/>
            <a:ext cx="2865646" cy="17193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9532072"/>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dirty="0"/>
          </a:p>
        </p:txBody>
      </p:sp>
      <p:pic>
        <p:nvPicPr>
          <p:cNvPr id="15" name="Picture 11" descr="Image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01841"/>
            <a:ext cx="9158288" cy="619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11"/>
          <p:cNvSpPr>
            <a:spLocks noChangeArrowheads="1"/>
          </p:cNvSpPr>
          <p:nvPr/>
        </p:nvSpPr>
        <p:spPr bwMode="auto">
          <a:xfrm>
            <a:off x="496554" y="725476"/>
            <a:ext cx="5955046" cy="3613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075" tIns="46038" rIns="92075" bIns="46038">
            <a:spAutoFit/>
          </a:bodyPr>
          <a:lstStyle/>
          <a:p>
            <a:pPr defTabSz="762000">
              <a:spcBef>
                <a:spcPct val="20000"/>
              </a:spcBef>
              <a:spcAft>
                <a:spcPts val="2400"/>
              </a:spcAft>
            </a:pPr>
            <a:r>
              <a:rPr lang="da-DK" sz="4400" dirty="0" smtClean="0">
                <a:solidFill>
                  <a:schemeClr val="bg1"/>
                </a:solidFill>
                <a:latin typeface="+mj-lt"/>
                <a:cs typeface="Trebuchet MS"/>
              </a:rPr>
              <a:t>World Heritage and nature conservation– </a:t>
            </a:r>
          </a:p>
          <a:p>
            <a:pPr defTabSz="762000">
              <a:spcBef>
                <a:spcPct val="20000"/>
              </a:spcBef>
              <a:spcAft>
                <a:spcPts val="2400"/>
              </a:spcAft>
            </a:pPr>
            <a:r>
              <a:rPr lang="da-DK" sz="4400" dirty="0" smtClean="0">
                <a:solidFill>
                  <a:schemeClr val="bg1"/>
                </a:solidFill>
                <a:latin typeface="+mj-lt"/>
                <a:cs typeface="Trebuchet MS"/>
              </a:rPr>
              <a:t>It belongs together!</a:t>
            </a:r>
          </a:p>
          <a:p>
            <a:pPr defTabSz="762000">
              <a:spcBef>
                <a:spcPct val="20000"/>
              </a:spcBef>
            </a:pPr>
            <a:endParaRPr lang="da-DK" sz="4000" b="1" dirty="0" smtClean="0">
              <a:solidFill>
                <a:schemeClr val="bg1"/>
              </a:solidFill>
              <a:latin typeface="+mj-lt"/>
            </a:endParaRPr>
          </a:p>
        </p:txBody>
      </p:sp>
    </p:spTree>
    <p:extLst>
      <p:ext uri="{BB962C8B-B14F-4D97-AF65-F5344CB8AC3E}">
        <p14:creationId xmlns:p14="http://schemas.microsoft.com/office/powerpoint/2010/main" val="354626070"/>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title"/>
          </p:nvPr>
        </p:nvSpPr>
        <p:spPr/>
        <p:txBody>
          <a:bodyPr/>
          <a:lstStyle/>
          <a:p>
            <a:r>
              <a:rPr lang="en-US" dirty="0" smtClean="0"/>
              <a:t>Education for Sustainable Development </a:t>
            </a:r>
            <a:br>
              <a:rPr lang="en-US" dirty="0" smtClean="0"/>
            </a:br>
            <a:endParaRPr lang="en-US" dirty="0"/>
          </a:p>
        </p:txBody>
      </p:sp>
      <p:sp>
        <p:nvSpPr>
          <p:cNvPr id="7" name="Textplatzhalter 6"/>
          <p:cNvSpPr>
            <a:spLocks noGrp="1"/>
          </p:cNvSpPr>
          <p:nvPr>
            <p:ph type="body" idx="1"/>
          </p:nvPr>
        </p:nvSpPr>
        <p:spPr/>
        <p:txBody>
          <a:bodyPr/>
          <a:lstStyle/>
          <a:p>
            <a:endParaRPr lang="de-DE"/>
          </a:p>
        </p:txBody>
      </p:sp>
    </p:spTree>
    <p:extLst>
      <p:ext uri="{BB962C8B-B14F-4D97-AF65-F5344CB8AC3E}">
        <p14:creationId xmlns:p14="http://schemas.microsoft.com/office/powerpoint/2010/main" val="2831375940"/>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title"/>
          </p:nvPr>
        </p:nvSpPr>
        <p:spPr/>
        <p:txBody>
          <a:bodyPr/>
          <a:lstStyle/>
          <a:p>
            <a:r>
              <a:rPr lang="en-US" dirty="0" smtClean="0"/>
              <a:t>What means Sustainable Development ?</a:t>
            </a:r>
            <a:endParaRPr lang="en-US" dirty="0"/>
          </a:p>
        </p:txBody>
      </p:sp>
      <p:sp>
        <p:nvSpPr>
          <p:cNvPr id="9" name="Textfeld 3"/>
          <p:cNvSpPr txBox="1">
            <a:spLocks noChangeArrowheads="1"/>
          </p:cNvSpPr>
          <p:nvPr/>
        </p:nvSpPr>
        <p:spPr bwMode="auto">
          <a:xfrm>
            <a:off x="186450" y="5269603"/>
            <a:ext cx="238088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de-DE" altLang="de-DE" sz="1200" dirty="0" smtClean="0"/>
              <a:t>See: </a:t>
            </a:r>
            <a:r>
              <a:rPr lang="de-DE" altLang="de-DE" sz="1200" dirty="0"/>
              <a:t>zen-ensdorf.de</a:t>
            </a:r>
          </a:p>
        </p:txBody>
      </p:sp>
      <p:graphicFrame>
        <p:nvGraphicFramePr>
          <p:cNvPr id="2" name="Diagramm 1"/>
          <p:cNvGraphicFramePr/>
          <p:nvPr>
            <p:extLst>
              <p:ext uri="{D42A27DB-BD31-4B8C-83A1-F6EECF244321}">
                <p14:modId xmlns:p14="http://schemas.microsoft.com/office/powerpoint/2010/main" val="2411800631"/>
              </p:ext>
            </p:extLst>
          </p:nvPr>
        </p:nvGraphicFramePr>
        <p:xfrm>
          <a:off x="1524000" y="1397000"/>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feld 2"/>
          <p:cNvSpPr txBox="1"/>
          <p:nvPr/>
        </p:nvSpPr>
        <p:spPr>
          <a:xfrm>
            <a:off x="3474720" y="3090672"/>
            <a:ext cx="1097280" cy="276999"/>
          </a:xfrm>
          <a:prstGeom prst="rect">
            <a:avLst/>
          </a:prstGeom>
          <a:noFill/>
        </p:spPr>
        <p:txBody>
          <a:bodyPr wrap="square" rtlCol="0">
            <a:spAutoFit/>
          </a:bodyPr>
          <a:lstStyle/>
          <a:p>
            <a:r>
              <a:rPr lang="en-US" sz="1200" dirty="0" smtClean="0"/>
              <a:t>A fair world</a:t>
            </a:r>
            <a:endParaRPr lang="en-US" sz="1200" dirty="0"/>
          </a:p>
        </p:txBody>
      </p:sp>
      <p:sp>
        <p:nvSpPr>
          <p:cNvPr id="7" name="Textfeld 6"/>
          <p:cNvSpPr txBox="1"/>
          <p:nvPr/>
        </p:nvSpPr>
        <p:spPr>
          <a:xfrm>
            <a:off x="4716634" y="3091006"/>
            <a:ext cx="1097280" cy="276999"/>
          </a:xfrm>
          <a:prstGeom prst="rect">
            <a:avLst/>
          </a:prstGeom>
          <a:noFill/>
        </p:spPr>
        <p:txBody>
          <a:bodyPr wrap="square" rtlCol="0">
            <a:spAutoFit/>
          </a:bodyPr>
          <a:lstStyle/>
          <a:p>
            <a:r>
              <a:rPr lang="en-US" sz="1200" dirty="0" smtClean="0"/>
              <a:t>A viable world</a:t>
            </a:r>
            <a:endParaRPr lang="en-US" sz="1200" dirty="0"/>
          </a:p>
        </p:txBody>
      </p:sp>
      <p:sp>
        <p:nvSpPr>
          <p:cNvPr id="10" name="Textfeld 9"/>
          <p:cNvSpPr txBox="1"/>
          <p:nvPr/>
        </p:nvSpPr>
        <p:spPr>
          <a:xfrm>
            <a:off x="4194048" y="3992880"/>
            <a:ext cx="1097280" cy="646331"/>
          </a:xfrm>
          <a:prstGeom prst="rect">
            <a:avLst/>
          </a:prstGeom>
          <a:noFill/>
        </p:spPr>
        <p:txBody>
          <a:bodyPr wrap="square" rtlCol="0">
            <a:spAutoFit/>
          </a:bodyPr>
          <a:lstStyle/>
          <a:p>
            <a:r>
              <a:rPr lang="en-US" sz="1200" dirty="0" smtClean="0"/>
              <a:t>A world </a:t>
            </a:r>
          </a:p>
          <a:p>
            <a:r>
              <a:rPr lang="en-US" sz="1200" dirty="0" smtClean="0"/>
              <a:t>Worth</a:t>
            </a:r>
          </a:p>
          <a:p>
            <a:r>
              <a:rPr lang="en-US" sz="1200" dirty="0" smtClean="0"/>
              <a:t> living on</a:t>
            </a:r>
            <a:endParaRPr lang="en-US" sz="1200" dirty="0"/>
          </a:p>
        </p:txBody>
      </p:sp>
      <p:sp>
        <p:nvSpPr>
          <p:cNvPr id="4" name="Textfeld 3"/>
          <p:cNvSpPr txBox="1"/>
          <p:nvPr/>
        </p:nvSpPr>
        <p:spPr>
          <a:xfrm>
            <a:off x="3166832" y="3300615"/>
            <a:ext cx="2834640" cy="646331"/>
          </a:xfrm>
          <a:prstGeom prst="rect">
            <a:avLst/>
          </a:prstGeom>
          <a:noFill/>
        </p:spPr>
        <p:txBody>
          <a:bodyPr wrap="square" rtlCol="0">
            <a:spAutoFit/>
          </a:bodyPr>
          <a:lstStyle/>
          <a:p>
            <a:pPr algn="ctr"/>
            <a:r>
              <a:rPr lang="en-US" b="1" dirty="0" smtClean="0"/>
              <a:t>Sustainable </a:t>
            </a:r>
          </a:p>
          <a:p>
            <a:pPr algn="ctr"/>
            <a:r>
              <a:rPr lang="en-US" b="1" dirty="0" smtClean="0"/>
              <a:t>Development </a:t>
            </a:r>
            <a:endParaRPr lang="en-US" b="1" dirty="0"/>
          </a:p>
        </p:txBody>
      </p:sp>
    </p:spTree>
    <p:extLst>
      <p:ext uri="{BB962C8B-B14F-4D97-AF65-F5344CB8AC3E}">
        <p14:creationId xmlns:p14="http://schemas.microsoft.com/office/powerpoint/2010/main" val="41212591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Education for Sustainable Development</a:t>
            </a:r>
            <a:endParaRPr lang="en-US" dirty="0"/>
          </a:p>
        </p:txBody>
      </p:sp>
      <p:sp>
        <p:nvSpPr>
          <p:cNvPr id="3" name="Inhaltsplatzhalter 2"/>
          <p:cNvSpPr>
            <a:spLocks noGrp="1"/>
          </p:cNvSpPr>
          <p:nvPr>
            <p:ph idx="1"/>
          </p:nvPr>
        </p:nvSpPr>
        <p:spPr>
          <a:xfrm>
            <a:off x="457200" y="2195512"/>
            <a:ext cx="8535880" cy="3175477"/>
          </a:xfrm>
        </p:spPr>
        <p:txBody>
          <a:bodyPr/>
          <a:lstStyle/>
          <a:p>
            <a:pPr marL="342900" indent="-342900">
              <a:buFont typeface="Arial" panose="020B0604020202020204" pitchFamily="34" charset="0"/>
              <a:buChar char="•"/>
            </a:pPr>
            <a:r>
              <a:rPr lang="en-US" dirty="0" smtClean="0"/>
              <a:t>ESD teaches kids, teenagers and adults to think and act in a sustainable manner.</a:t>
            </a:r>
          </a:p>
          <a:p>
            <a:pPr marL="342900" indent="-342900">
              <a:buFont typeface="Arial" panose="020B0604020202020204" pitchFamily="34" charset="0"/>
              <a:buChar char="•"/>
            </a:pPr>
            <a:r>
              <a:rPr lang="en-US" dirty="0" smtClean="0"/>
              <a:t>They put people in the position to make decisions for the future. </a:t>
            </a:r>
          </a:p>
          <a:p>
            <a:pPr marL="342900" indent="-342900">
              <a:buFont typeface="Arial" panose="020B0604020202020204" pitchFamily="34" charset="0"/>
              <a:buChar char="•"/>
            </a:pPr>
            <a:r>
              <a:rPr lang="en-US" dirty="0" smtClean="0"/>
              <a:t>Thereby they learn to estimate, how their own acting influences future generations or the live in other world regions.</a:t>
            </a:r>
          </a:p>
          <a:p>
            <a:r>
              <a:rPr lang="en-US" b="1" dirty="0" smtClean="0"/>
              <a:t>Experience of nature is the key!</a:t>
            </a:r>
          </a:p>
          <a:p>
            <a:endParaRPr lang="en-US" dirty="0"/>
          </a:p>
        </p:txBody>
      </p:sp>
    </p:spTree>
    <p:extLst>
      <p:ext uri="{BB962C8B-B14F-4D97-AF65-F5344CB8AC3E}">
        <p14:creationId xmlns:p14="http://schemas.microsoft.com/office/powerpoint/2010/main" val="23739515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Criteria to assess global importance</a:t>
            </a:r>
            <a:endParaRPr lang="en-US" dirty="0"/>
          </a:p>
        </p:txBody>
      </p:sp>
      <p:sp>
        <p:nvSpPr>
          <p:cNvPr id="3" name="Inhaltsplatzhalter 2"/>
          <p:cNvSpPr>
            <a:spLocks noGrp="1"/>
          </p:cNvSpPr>
          <p:nvPr>
            <p:ph idx="1"/>
          </p:nvPr>
        </p:nvSpPr>
        <p:spPr/>
        <p:txBody>
          <a:bodyPr/>
          <a:lstStyle/>
          <a:p>
            <a:pPr marL="342900" indent="-342900">
              <a:buFont typeface="Arial" panose="020B0604020202020204" pitchFamily="34" charset="0"/>
              <a:buChar char="•"/>
            </a:pPr>
            <a:r>
              <a:rPr lang="en-US" dirty="0" smtClean="0"/>
              <a:t>Geology</a:t>
            </a:r>
          </a:p>
          <a:p>
            <a:pPr marL="342900" indent="-342900">
              <a:buFont typeface="Arial" panose="020B0604020202020204" pitchFamily="34" charset="0"/>
              <a:buChar char="•"/>
            </a:pPr>
            <a:r>
              <a:rPr lang="en-US" dirty="0" smtClean="0"/>
              <a:t>Ecological processes</a:t>
            </a:r>
          </a:p>
          <a:p>
            <a:pPr marL="342900" indent="-342900">
              <a:buFont typeface="Arial" panose="020B0604020202020204" pitchFamily="34" charset="0"/>
              <a:buChar char="•"/>
            </a:pPr>
            <a:r>
              <a:rPr lang="en-US" dirty="0" smtClean="0"/>
              <a:t>Biodiversity</a:t>
            </a:r>
            <a:endParaRPr lang="en-US" dirty="0"/>
          </a:p>
        </p:txBody>
      </p:sp>
      <p:pic>
        <p:nvPicPr>
          <p:cNvPr id="6" name="Grafik 5"/>
          <p:cNvPicPr>
            <a:picLocks noChangeAspect="1"/>
          </p:cNvPicPr>
          <p:nvPr/>
        </p:nvPicPr>
        <p:blipFill>
          <a:blip r:embed="rId2"/>
          <a:stretch>
            <a:fillRect/>
          </a:stretch>
        </p:blipFill>
        <p:spPr>
          <a:xfrm>
            <a:off x="4623407" y="2195513"/>
            <a:ext cx="3859586" cy="2821867"/>
          </a:xfrm>
          <a:prstGeom prst="rect">
            <a:avLst/>
          </a:prstGeom>
        </p:spPr>
      </p:pic>
    </p:spTree>
    <p:extLst>
      <p:ext uri="{BB962C8B-B14F-4D97-AF65-F5344CB8AC3E}">
        <p14:creationId xmlns:p14="http://schemas.microsoft.com/office/powerpoint/2010/main" val="4132413358"/>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Education for Sustainable Development</a:t>
            </a:r>
            <a:endParaRPr lang="en-US" dirty="0"/>
          </a:p>
        </p:txBody>
      </p:sp>
      <p:sp>
        <p:nvSpPr>
          <p:cNvPr id="3" name="Inhaltsplatzhalter 2"/>
          <p:cNvSpPr>
            <a:spLocks noGrp="1"/>
          </p:cNvSpPr>
          <p:nvPr>
            <p:ph idx="1"/>
          </p:nvPr>
        </p:nvSpPr>
        <p:spPr/>
        <p:txBody>
          <a:bodyPr/>
          <a:lstStyle/>
          <a:p>
            <a:r>
              <a:rPr lang="en-US" dirty="0" smtClean="0"/>
              <a:t>Impart knowledge:</a:t>
            </a:r>
          </a:p>
          <a:p>
            <a:pPr marL="342900" indent="-342900">
              <a:buFont typeface="Arial" panose="020B0604020202020204" pitchFamily="34" charset="0"/>
              <a:buChar char="•"/>
            </a:pPr>
            <a:r>
              <a:rPr lang="en-US" dirty="0" smtClean="0"/>
              <a:t>About global coherences and challenges like climate change or global equality.</a:t>
            </a:r>
          </a:p>
          <a:p>
            <a:pPr marL="342900" indent="-342900">
              <a:buFont typeface="Arial" panose="020B0604020202020204" pitchFamily="34" charset="0"/>
              <a:buChar char="•"/>
            </a:pPr>
            <a:r>
              <a:rPr lang="en-US" dirty="0" smtClean="0"/>
              <a:t>About the complex economic, ecologic and social causes for these problems.</a:t>
            </a:r>
            <a:endParaRPr lang="en-US" dirty="0"/>
          </a:p>
        </p:txBody>
      </p:sp>
    </p:spTree>
    <p:extLst>
      <p:ext uri="{BB962C8B-B14F-4D97-AF65-F5344CB8AC3E}">
        <p14:creationId xmlns:p14="http://schemas.microsoft.com/office/powerpoint/2010/main" val="3813054147"/>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Education for Sustainable Development</a:t>
            </a:r>
            <a:endParaRPr lang="en-US" dirty="0"/>
          </a:p>
        </p:txBody>
      </p:sp>
      <p:sp>
        <p:nvSpPr>
          <p:cNvPr id="3" name="Inhaltsplatzhalter 2"/>
          <p:cNvSpPr>
            <a:spLocks noGrp="1"/>
          </p:cNvSpPr>
          <p:nvPr>
            <p:ph idx="1"/>
          </p:nvPr>
        </p:nvSpPr>
        <p:spPr>
          <a:xfrm>
            <a:off x="457200" y="2195512"/>
            <a:ext cx="8535880" cy="3175477"/>
          </a:xfrm>
        </p:spPr>
        <p:txBody>
          <a:bodyPr/>
          <a:lstStyle/>
          <a:p>
            <a:r>
              <a:rPr lang="en-US" dirty="0" smtClean="0"/>
              <a:t>Impart competence:</a:t>
            </a:r>
          </a:p>
          <a:p>
            <a:pPr marL="342900" indent="-342900">
              <a:buFont typeface="Arial" panose="020B0604020202020204" pitchFamily="34" charset="0"/>
              <a:buChar char="•"/>
            </a:pPr>
            <a:r>
              <a:rPr lang="en-US" dirty="0" smtClean="0"/>
              <a:t>Proactive thinking</a:t>
            </a:r>
          </a:p>
          <a:p>
            <a:pPr marL="342900" indent="-342900">
              <a:buFont typeface="Arial" panose="020B0604020202020204" pitchFamily="34" charset="0"/>
              <a:buChar char="•"/>
            </a:pPr>
            <a:r>
              <a:rPr lang="en-US" dirty="0" smtClean="0"/>
              <a:t>Interdisciplinary knowledge</a:t>
            </a:r>
          </a:p>
          <a:p>
            <a:pPr marL="342900" indent="-342900">
              <a:buFont typeface="Arial" panose="020B0604020202020204" pitchFamily="34" charset="0"/>
              <a:buChar char="•"/>
            </a:pPr>
            <a:r>
              <a:rPr lang="en-US" dirty="0" smtClean="0"/>
              <a:t>Autonomous acting</a:t>
            </a:r>
          </a:p>
          <a:p>
            <a:pPr marL="342900" indent="-342900">
              <a:buFont typeface="Arial" panose="020B0604020202020204" pitchFamily="34" charset="0"/>
              <a:buChar char="•"/>
            </a:pPr>
            <a:r>
              <a:rPr lang="en-US" dirty="0" smtClean="0"/>
              <a:t>Participation in social decision-making process </a:t>
            </a:r>
          </a:p>
          <a:p>
            <a:endParaRPr lang="en-US" dirty="0"/>
          </a:p>
        </p:txBody>
      </p:sp>
    </p:spTree>
    <p:extLst>
      <p:ext uri="{BB962C8B-B14F-4D97-AF65-F5344CB8AC3E}">
        <p14:creationId xmlns:p14="http://schemas.microsoft.com/office/powerpoint/2010/main" val="42385558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Education for Sustainable Development</a:t>
            </a:r>
            <a:endParaRPr lang="en-US" dirty="0"/>
          </a:p>
        </p:txBody>
      </p:sp>
      <p:sp>
        <p:nvSpPr>
          <p:cNvPr id="3" name="Inhaltsplatzhalter 2"/>
          <p:cNvSpPr>
            <a:spLocks noGrp="1"/>
          </p:cNvSpPr>
          <p:nvPr>
            <p:ph idx="1"/>
          </p:nvPr>
        </p:nvSpPr>
        <p:spPr>
          <a:xfrm>
            <a:off x="457200" y="2195512"/>
            <a:ext cx="8535880" cy="3175477"/>
          </a:xfrm>
        </p:spPr>
        <p:txBody>
          <a:bodyPr/>
          <a:lstStyle/>
          <a:p>
            <a:r>
              <a:rPr lang="en-US" dirty="0" smtClean="0"/>
              <a:t>Through education for sustainable development the </a:t>
            </a:r>
            <a:r>
              <a:rPr lang="en-US" dirty="0"/>
              <a:t>individual learns</a:t>
            </a:r>
            <a:r>
              <a:rPr lang="en-US" dirty="0" smtClean="0"/>
              <a:t>: </a:t>
            </a:r>
          </a:p>
          <a:p>
            <a:pPr marL="342900" indent="-342900">
              <a:buFont typeface="Arial" panose="020B0604020202020204" pitchFamily="34" charset="0"/>
              <a:buChar char="•"/>
            </a:pPr>
            <a:r>
              <a:rPr lang="en-US" dirty="0" smtClean="0"/>
              <a:t>My acting has consequences. </a:t>
            </a:r>
          </a:p>
          <a:p>
            <a:pPr marL="342900" indent="-342900">
              <a:buFont typeface="Arial" panose="020B0604020202020204" pitchFamily="34" charset="0"/>
              <a:buChar char="•"/>
            </a:pPr>
            <a:r>
              <a:rPr lang="en-US" dirty="0" smtClean="0"/>
              <a:t>Not only for me and my environment, but for other people „somewhere else“. </a:t>
            </a:r>
          </a:p>
          <a:p>
            <a:pPr marL="342900" indent="-342900">
              <a:buFont typeface="Arial" panose="020B0604020202020204" pitchFamily="34" charset="0"/>
              <a:buChar char="•"/>
            </a:pPr>
            <a:r>
              <a:rPr lang="en-US" dirty="0" smtClean="0"/>
              <a:t>I can do something to make this world a better place.</a:t>
            </a:r>
          </a:p>
          <a:p>
            <a:endParaRPr lang="en-US" dirty="0"/>
          </a:p>
        </p:txBody>
      </p:sp>
    </p:spTree>
    <p:extLst>
      <p:ext uri="{BB962C8B-B14F-4D97-AF65-F5344CB8AC3E}">
        <p14:creationId xmlns:p14="http://schemas.microsoft.com/office/powerpoint/2010/main" val="37896341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Best Practice</a:t>
            </a:r>
            <a:endParaRPr lang="de-DE" dirty="0"/>
          </a:p>
        </p:txBody>
      </p:sp>
      <p:sp>
        <p:nvSpPr>
          <p:cNvPr id="3" name="Inhaltsplatzhalter 2"/>
          <p:cNvSpPr>
            <a:spLocks noGrp="1"/>
          </p:cNvSpPr>
          <p:nvPr>
            <p:ph idx="1"/>
          </p:nvPr>
        </p:nvSpPr>
        <p:spPr>
          <a:xfrm>
            <a:off x="457200" y="1994345"/>
            <a:ext cx="5934127" cy="3011488"/>
          </a:xfrm>
        </p:spPr>
        <p:txBody>
          <a:bodyPr/>
          <a:lstStyle/>
          <a:p>
            <a:pPr marL="342900" indent="-342900">
              <a:buFont typeface="Arial" panose="020B0604020202020204" pitchFamily="34" charset="0"/>
              <a:buChar char="•"/>
            </a:pPr>
            <a:r>
              <a:rPr lang="en-US" dirty="0" smtClean="0"/>
              <a:t>Training course for National </a:t>
            </a:r>
            <a:r>
              <a:rPr lang="en-US" dirty="0"/>
              <a:t>P</a:t>
            </a:r>
            <a:r>
              <a:rPr lang="en-US" dirty="0" smtClean="0"/>
              <a:t>ark- </a:t>
            </a:r>
            <a:r>
              <a:rPr lang="en-US" dirty="0"/>
              <a:t>P</a:t>
            </a:r>
            <a:r>
              <a:rPr lang="en-US" dirty="0" smtClean="0"/>
              <a:t>artner and </a:t>
            </a:r>
            <a:r>
              <a:rPr lang="en-US" dirty="0" err="1" smtClean="0"/>
              <a:t>Wadden</a:t>
            </a:r>
            <a:r>
              <a:rPr lang="en-US" dirty="0" smtClean="0"/>
              <a:t> Sea National </a:t>
            </a:r>
            <a:r>
              <a:rPr lang="en-US" dirty="0"/>
              <a:t>P</a:t>
            </a:r>
            <a:r>
              <a:rPr lang="en-US" dirty="0" smtClean="0"/>
              <a:t>ark guides and tourist guides</a:t>
            </a:r>
          </a:p>
          <a:p>
            <a:pPr marL="342900" indent="-342900">
              <a:buFont typeface="Arial" panose="020B0604020202020204" pitchFamily="34" charset="0"/>
              <a:buChar char="•"/>
            </a:pPr>
            <a:r>
              <a:rPr lang="en-US" dirty="0" smtClean="0"/>
              <a:t>Quality initiative for National Park guides</a:t>
            </a:r>
          </a:p>
          <a:p>
            <a:pPr marL="342900" indent="-342900">
              <a:buFont typeface="Arial" panose="020B0604020202020204" pitchFamily="34" charset="0"/>
              <a:buChar char="•"/>
            </a:pPr>
            <a:r>
              <a:rPr lang="en-US" dirty="0" smtClean="0"/>
              <a:t>High amount of World Heritage- lectures, among others for locals, tourism information, trade associations, other associations, schools</a:t>
            </a:r>
          </a:p>
          <a:p>
            <a:pPr marL="342900" indent="-342900">
              <a:buFont typeface="Arial" panose="020B0604020202020204" pitchFamily="34" charset="0"/>
              <a:buChar char="•"/>
            </a:pPr>
            <a:r>
              <a:rPr lang="en-US" dirty="0" smtClean="0"/>
              <a:t>E.g. „Rhetoric for captains“ </a:t>
            </a:r>
            <a:endParaRPr lang="en-US" dirty="0"/>
          </a:p>
        </p:txBody>
      </p:sp>
      <p:pic>
        <p:nvPicPr>
          <p:cNvPr id="6" name="Picture 48" descr="7aSchwarmFlinthörn09"/>
          <p:cNvPicPr>
            <a:picLocks noChangeAspect="1" noChangeArrowheads="1"/>
          </p:cNvPicPr>
          <p:nvPr/>
        </p:nvPicPr>
        <p:blipFill>
          <a:blip r:embed="rId2">
            <a:extLst>
              <a:ext uri="{28A0092B-C50C-407E-A947-70E740481C1C}">
                <a14:useLocalDpi xmlns:a14="http://schemas.microsoft.com/office/drawing/2010/main" val="0"/>
              </a:ext>
            </a:extLst>
          </a:blip>
          <a:srcRect l="11963"/>
          <a:stretch>
            <a:fillRect/>
          </a:stretch>
        </p:blipFill>
        <p:spPr bwMode="auto">
          <a:xfrm>
            <a:off x="6391327" y="2764879"/>
            <a:ext cx="2241656" cy="12530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9" descr="MS Elise NLPH Greetsiel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04820" y="1333641"/>
            <a:ext cx="1696605" cy="1273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50101" y="4176079"/>
            <a:ext cx="1939741" cy="1187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205992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Successful education-program for local kids, visitors and kids on vacation</a:t>
            </a:r>
            <a:endParaRPr lang="en-US" dirty="0"/>
          </a:p>
        </p:txBody>
      </p:sp>
      <p:grpSp>
        <p:nvGrpSpPr>
          <p:cNvPr id="10" name="Gruppieren 9"/>
          <p:cNvGrpSpPr/>
          <p:nvPr/>
        </p:nvGrpSpPr>
        <p:grpSpPr>
          <a:xfrm>
            <a:off x="1216241" y="1815203"/>
            <a:ext cx="6788996" cy="3967702"/>
            <a:chOff x="395288" y="1412875"/>
            <a:chExt cx="8480425" cy="4799013"/>
          </a:xfrm>
        </p:grpSpPr>
        <p:pic>
          <p:nvPicPr>
            <p:cNvPr id="11" name="Picture 2" descr="DSCF010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72225" y="1412875"/>
              <a:ext cx="2493963" cy="188912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3" descr="JR Wildniscamp Holte-Spangen 2012 3 0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59338" y="3284538"/>
              <a:ext cx="4016375" cy="292735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DSC0079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288" y="3140075"/>
              <a:ext cx="4464050" cy="305911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5" descr="Juniorranger_A_DEF006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5288" y="1412875"/>
              <a:ext cx="3203575" cy="213201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7" descr="DSCF0480"/>
            <p:cNvPicPr>
              <a:picLocks noChangeAspect="1" noChangeArrowheads="1"/>
            </p:cNvPicPr>
            <p:nvPr/>
          </p:nvPicPr>
          <p:blipFill>
            <a:blip r:embed="rId6">
              <a:extLst>
                <a:ext uri="{28A0092B-C50C-407E-A947-70E740481C1C}">
                  <a14:useLocalDpi xmlns:a14="http://schemas.microsoft.com/office/drawing/2010/main" val="0"/>
                </a:ext>
              </a:extLst>
            </a:blip>
            <a:srcRect t="5882" b="5164"/>
            <a:stretch>
              <a:fillRect/>
            </a:stretch>
          </p:blipFill>
          <p:spPr bwMode="auto">
            <a:xfrm>
              <a:off x="3348038" y="1412875"/>
              <a:ext cx="3238500" cy="2125663"/>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Group 8"/>
            <p:cNvGrpSpPr>
              <a:grpSpLocks/>
            </p:cNvGrpSpPr>
            <p:nvPr/>
          </p:nvGrpSpPr>
          <p:grpSpPr bwMode="auto">
            <a:xfrm>
              <a:off x="4356100" y="3068638"/>
              <a:ext cx="2447925" cy="2232025"/>
              <a:chOff x="340" y="1117"/>
              <a:chExt cx="1650" cy="1724"/>
            </a:xfrm>
          </p:grpSpPr>
          <p:pic>
            <p:nvPicPr>
              <p:cNvPr id="17" name="Picture 20" descr="Junior Ranger im Watt vor Harlesiel19"/>
              <p:cNvPicPr>
                <a:picLocks noChangeAspect="1" noChangeArrowheads="1"/>
              </p:cNvPicPr>
              <p:nvPr/>
            </p:nvPicPr>
            <p:blipFill>
              <a:blip r:embed="rId7">
                <a:extLst>
                  <a:ext uri="{28A0092B-C50C-407E-A947-70E740481C1C}">
                    <a14:useLocalDpi xmlns:a14="http://schemas.microsoft.com/office/drawing/2010/main" val="0"/>
                  </a:ext>
                </a:extLst>
              </a:blip>
              <a:srcRect t="12509" b="9122"/>
              <a:stretch>
                <a:fillRect/>
              </a:stretch>
            </p:blipFill>
            <p:spPr bwMode="auto">
              <a:xfrm>
                <a:off x="340" y="1117"/>
                <a:ext cx="1650" cy="1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8" descr="JR_logo_Wattpunkt"/>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20" y="2296"/>
                <a:ext cx="944" cy="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Tree>
    <p:extLst>
      <p:ext uri="{BB962C8B-B14F-4D97-AF65-F5344CB8AC3E}">
        <p14:creationId xmlns:p14="http://schemas.microsoft.com/office/powerpoint/2010/main" val="2764069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Include locals</a:t>
            </a:r>
            <a:endParaRPr lang="en-US" dirty="0"/>
          </a:p>
        </p:txBody>
      </p:sp>
      <p:sp>
        <p:nvSpPr>
          <p:cNvPr id="3" name="Inhaltsplatzhalter 2"/>
          <p:cNvSpPr>
            <a:spLocks noGrp="1"/>
          </p:cNvSpPr>
          <p:nvPr>
            <p:ph idx="1"/>
          </p:nvPr>
        </p:nvSpPr>
        <p:spPr/>
        <p:txBody>
          <a:bodyPr/>
          <a:lstStyle/>
          <a:p>
            <a:r>
              <a:rPr lang="en-US" dirty="0" smtClean="0"/>
              <a:t>5 years </a:t>
            </a:r>
            <a:r>
              <a:rPr lang="en-US" dirty="0"/>
              <a:t>UNESCO-</a:t>
            </a:r>
            <a:r>
              <a:rPr lang="en-US" dirty="0" err="1"/>
              <a:t>Wadden</a:t>
            </a:r>
            <a:r>
              <a:rPr lang="en-US" dirty="0"/>
              <a:t> Sea World Heritage– </a:t>
            </a:r>
            <a:r>
              <a:rPr lang="en-US" dirty="0" smtClean="0"/>
              <a:t>free mudflat hiking tour for locals</a:t>
            </a:r>
          </a:p>
          <a:p>
            <a:pPr marL="342900" indent="-342900">
              <a:buFont typeface="Arial" panose="020B0604020202020204" pitchFamily="34" charset="0"/>
              <a:buChar char="•"/>
            </a:pPr>
            <a:r>
              <a:rPr lang="en-US" dirty="0" smtClean="0"/>
              <a:t>26. till 28. June 2015</a:t>
            </a:r>
          </a:p>
          <a:p>
            <a:pPr marL="342900" indent="-342900">
              <a:buFont typeface="Arial" panose="020B0604020202020204" pitchFamily="34" charset="0"/>
              <a:buChar char="•"/>
            </a:pPr>
            <a:r>
              <a:rPr lang="en-US" dirty="0" smtClean="0"/>
              <a:t>On all islands and 11 places on the mainland</a:t>
            </a:r>
            <a:endParaRPr lang="en-US" dirty="0"/>
          </a:p>
        </p:txBody>
      </p:sp>
      <p:pic>
        <p:nvPicPr>
          <p:cNvPr id="6" name="Picture 8" descr="2014_06_20 kostenlose Wattwanderung_Wattwanderung nach Baltrum_Foto 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2381" y="3882371"/>
            <a:ext cx="3547690" cy="16756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684519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Nature conservation and regional development</a:t>
            </a:r>
            <a:endParaRPr lang="en-US" dirty="0"/>
          </a:p>
        </p:txBody>
      </p:sp>
      <p:sp>
        <p:nvSpPr>
          <p:cNvPr id="3" name="Inhaltsplatzhalter 2"/>
          <p:cNvSpPr>
            <a:spLocks noGrp="1"/>
          </p:cNvSpPr>
          <p:nvPr>
            <p:ph idx="1"/>
          </p:nvPr>
        </p:nvSpPr>
        <p:spPr>
          <a:xfrm>
            <a:off x="457200" y="2195513"/>
            <a:ext cx="5730536" cy="3011488"/>
          </a:xfrm>
        </p:spPr>
        <p:txBody>
          <a:bodyPr/>
          <a:lstStyle/>
          <a:p>
            <a:pPr marL="342900" indent="-342900">
              <a:buFont typeface="Arial" panose="020B0604020202020204" pitchFamily="34" charset="0"/>
              <a:buChar char="•"/>
            </a:pPr>
            <a:r>
              <a:rPr lang="en-US" dirty="0" smtClean="0"/>
              <a:t>Rubbish collection campaign</a:t>
            </a:r>
          </a:p>
          <a:p>
            <a:pPr marL="342900" indent="-342900">
              <a:buFont typeface="Arial" panose="020B0604020202020204" pitchFamily="34" charset="0"/>
              <a:buChar char="•"/>
            </a:pPr>
            <a:r>
              <a:rPr lang="en-US" dirty="0" smtClean="0"/>
              <a:t>Fishing for litter</a:t>
            </a:r>
          </a:p>
          <a:p>
            <a:pPr marL="342900" indent="-342900">
              <a:buFont typeface="Arial" panose="020B0604020202020204" pitchFamily="34" charset="0"/>
              <a:buChar char="•"/>
            </a:pPr>
            <a:r>
              <a:rPr lang="en-US" dirty="0" smtClean="0"/>
              <a:t>Joint activities of tourists and National Park Administration for </a:t>
            </a:r>
            <a:r>
              <a:rPr lang="en-US" dirty="0"/>
              <a:t>n</a:t>
            </a:r>
            <a:r>
              <a:rPr lang="en-US" dirty="0" smtClean="0"/>
              <a:t>ature conservation</a:t>
            </a:r>
          </a:p>
          <a:p>
            <a:endParaRPr lang="en-US" dirty="0"/>
          </a:p>
        </p:txBody>
      </p:sp>
      <p:pic>
        <p:nvPicPr>
          <p:cNvPr id="7"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2825" y="1629001"/>
            <a:ext cx="3051175" cy="290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8" descr="P102035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50799" y="4256487"/>
            <a:ext cx="1738452" cy="1303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5" descr="Foto029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9151" y="4256487"/>
            <a:ext cx="1738120" cy="1303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756868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dirty="0"/>
          </a:p>
        </p:txBody>
      </p:sp>
      <p:pic>
        <p:nvPicPr>
          <p:cNvPr id="15" name="Picture 11" descr="Image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01841"/>
            <a:ext cx="9158288" cy="619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11"/>
          <p:cNvSpPr>
            <a:spLocks noChangeArrowheads="1"/>
          </p:cNvSpPr>
          <p:nvPr/>
        </p:nvSpPr>
        <p:spPr bwMode="auto">
          <a:xfrm>
            <a:off x="496554" y="725476"/>
            <a:ext cx="5062998" cy="28014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075" tIns="46038" rIns="92075" bIns="46038">
            <a:spAutoFit/>
          </a:bodyPr>
          <a:lstStyle/>
          <a:p>
            <a:pPr defTabSz="762000"/>
            <a:r>
              <a:rPr lang="da-DK" sz="4400" dirty="0" smtClean="0">
                <a:solidFill>
                  <a:schemeClr val="bg1"/>
                </a:solidFill>
                <a:latin typeface="+mj-lt"/>
                <a:cs typeface="Trebuchet MS"/>
              </a:rPr>
              <a:t>Active for the World Heritage</a:t>
            </a:r>
          </a:p>
          <a:p>
            <a:pPr defTabSz="762000"/>
            <a:endParaRPr lang="da-DK" sz="4400" dirty="0" smtClean="0">
              <a:solidFill>
                <a:schemeClr val="bg1"/>
              </a:solidFill>
              <a:latin typeface="+mj-lt"/>
              <a:cs typeface="Trebuchet MS"/>
            </a:endParaRPr>
          </a:p>
          <a:p>
            <a:pPr defTabSz="762000"/>
            <a:r>
              <a:rPr lang="da-DK" sz="4400" dirty="0" smtClean="0">
                <a:solidFill>
                  <a:schemeClr val="bg1"/>
                </a:solidFill>
                <a:latin typeface="+mj-lt"/>
                <a:cs typeface="Trebuchet MS"/>
              </a:rPr>
              <a:t>My contribution!</a:t>
            </a:r>
          </a:p>
        </p:txBody>
      </p:sp>
    </p:spTree>
    <p:extLst>
      <p:ext uri="{BB962C8B-B14F-4D97-AF65-F5344CB8AC3E}">
        <p14:creationId xmlns:p14="http://schemas.microsoft.com/office/powerpoint/2010/main" val="27136462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Tourism strategy</a:t>
            </a:r>
            <a:endParaRPr lang="en-US" dirty="0"/>
          </a:p>
        </p:txBody>
      </p:sp>
      <p:sp>
        <p:nvSpPr>
          <p:cNvPr id="19" name="Rectangle 8"/>
          <p:cNvSpPr/>
          <p:nvPr/>
        </p:nvSpPr>
        <p:spPr>
          <a:xfrm>
            <a:off x="731659" y="5185820"/>
            <a:ext cx="7555091" cy="276999"/>
          </a:xfrm>
          <a:prstGeom prst="rect">
            <a:avLst/>
          </a:prstGeom>
        </p:spPr>
        <p:txBody>
          <a:bodyPr wrap="square">
            <a:spAutoFit/>
          </a:bodyPr>
          <a:lstStyle/>
          <a:p>
            <a:pPr algn="ctr">
              <a:spcAft>
                <a:spcPts val="1200"/>
              </a:spcAft>
            </a:pPr>
            <a:r>
              <a:rPr lang="de-DE" sz="1200" b="1" dirty="0" smtClean="0">
                <a:solidFill>
                  <a:schemeClr val="bg1"/>
                </a:solidFill>
                <a:latin typeface="Trebuchet MS"/>
                <a:cs typeface="Trebuchet MS"/>
              </a:rPr>
              <a:t>Online unter</a:t>
            </a:r>
            <a:r>
              <a:rPr lang="de-DE" sz="1200" b="1" dirty="0">
                <a:solidFill>
                  <a:schemeClr val="bg1"/>
                </a:solidFill>
                <a:latin typeface="Trebuchet MS"/>
                <a:cs typeface="Trebuchet MS"/>
              </a:rPr>
              <a:t>: </a:t>
            </a:r>
            <a:r>
              <a:rPr lang="de-DE" sz="1200" b="1" dirty="0" smtClean="0">
                <a:solidFill>
                  <a:schemeClr val="bg1"/>
                </a:solidFill>
                <a:latin typeface="Trebuchet MS"/>
                <a:cs typeface="Trebuchet MS"/>
              </a:rPr>
              <a:t>www.waddensea-worldheritage.org</a:t>
            </a:r>
            <a:endParaRPr lang="de-DE" sz="1200" dirty="0" smtClean="0">
              <a:solidFill>
                <a:schemeClr val="bg1"/>
              </a:solidFill>
              <a:latin typeface="Trebuchet MS"/>
              <a:cs typeface="Trebuchet MS"/>
            </a:endParaRPr>
          </a:p>
        </p:txBody>
      </p:sp>
      <p:pic>
        <p:nvPicPr>
          <p:cNvPr id="3" name="Grafik 2"/>
          <p:cNvPicPr>
            <a:picLocks noChangeAspect="1"/>
          </p:cNvPicPr>
          <p:nvPr/>
        </p:nvPicPr>
        <p:blipFill>
          <a:blip r:embed="rId2"/>
          <a:stretch>
            <a:fillRect/>
          </a:stretch>
        </p:blipFill>
        <p:spPr>
          <a:xfrm>
            <a:off x="1650804" y="1436558"/>
            <a:ext cx="5716800" cy="4026261"/>
          </a:xfrm>
          <a:prstGeom prst="rect">
            <a:avLst/>
          </a:prstGeom>
        </p:spPr>
      </p:pic>
    </p:spTree>
    <p:extLst>
      <p:ext uri="{BB962C8B-B14F-4D97-AF65-F5344CB8AC3E}">
        <p14:creationId xmlns:p14="http://schemas.microsoft.com/office/powerpoint/2010/main" val="362943498"/>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title"/>
          </p:nvPr>
        </p:nvSpPr>
        <p:spPr/>
        <p:txBody>
          <a:bodyPr/>
          <a:lstStyle/>
          <a:p>
            <a:r>
              <a:rPr lang="en-US" dirty="0"/>
              <a:t>Tourism strategy</a:t>
            </a:r>
            <a:endParaRPr lang="de-DE" dirty="0"/>
          </a:p>
        </p:txBody>
      </p:sp>
      <p:pic>
        <p:nvPicPr>
          <p:cNvPr id="4" name="Grafik 3"/>
          <p:cNvPicPr>
            <a:picLocks noChangeAspect="1"/>
          </p:cNvPicPr>
          <p:nvPr/>
        </p:nvPicPr>
        <p:blipFill>
          <a:blip r:embed="rId2"/>
          <a:stretch>
            <a:fillRect/>
          </a:stretch>
        </p:blipFill>
        <p:spPr>
          <a:xfrm>
            <a:off x="1714500" y="1423987"/>
            <a:ext cx="5715000" cy="4010025"/>
          </a:xfrm>
          <a:prstGeom prst="rect">
            <a:avLst/>
          </a:prstGeom>
        </p:spPr>
      </p:pic>
    </p:spTree>
    <p:extLst>
      <p:ext uri="{BB962C8B-B14F-4D97-AF65-F5344CB8AC3E}">
        <p14:creationId xmlns:p14="http://schemas.microsoft.com/office/powerpoint/2010/main" val="406599123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Criteria to assess global importance</a:t>
            </a:r>
            <a:endParaRPr lang="en-US" dirty="0"/>
          </a:p>
        </p:txBody>
      </p:sp>
      <p:sp>
        <p:nvSpPr>
          <p:cNvPr id="3" name="Inhaltsplatzhalter 2"/>
          <p:cNvSpPr>
            <a:spLocks noGrp="1"/>
          </p:cNvSpPr>
          <p:nvPr>
            <p:ph idx="1"/>
          </p:nvPr>
        </p:nvSpPr>
        <p:spPr>
          <a:xfrm>
            <a:off x="457200" y="2195513"/>
            <a:ext cx="4967056" cy="3011488"/>
          </a:xfrm>
        </p:spPr>
        <p:txBody>
          <a:bodyPr/>
          <a:lstStyle/>
          <a:p>
            <a:r>
              <a:rPr lang="en-US" b="1" dirty="0"/>
              <a:t>Undisturbed geomorphological </a:t>
            </a:r>
            <a:r>
              <a:rPr lang="en-US" b="1" dirty="0" smtClean="0"/>
              <a:t>processes and dynamics</a:t>
            </a:r>
          </a:p>
          <a:p>
            <a:r>
              <a:rPr lang="en-US" dirty="0" smtClean="0"/>
              <a:t>Young &amp; dynamic habitats:</a:t>
            </a:r>
          </a:p>
          <a:p>
            <a:pPr marL="342900" indent="-342900">
              <a:buFont typeface="Arial" panose="020B0604020202020204" pitchFamily="34" charset="0"/>
              <a:buChar char="•"/>
            </a:pPr>
            <a:r>
              <a:rPr lang="en-US" dirty="0" smtClean="0"/>
              <a:t>Islands</a:t>
            </a:r>
          </a:p>
          <a:p>
            <a:pPr marL="342900" indent="-342900">
              <a:buFont typeface="Arial" panose="020B0604020202020204" pitchFamily="34" charset="0"/>
              <a:buChar char="•"/>
            </a:pPr>
            <a:r>
              <a:rPr lang="en-US" dirty="0" smtClean="0"/>
              <a:t>Mudflats</a:t>
            </a:r>
          </a:p>
          <a:p>
            <a:pPr marL="342900" indent="-342900">
              <a:buFont typeface="Arial" panose="020B0604020202020204" pitchFamily="34" charset="0"/>
              <a:buChar char="•"/>
            </a:pPr>
            <a:r>
              <a:rPr lang="en-US" dirty="0" smtClean="0"/>
              <a:t>Coastlines</a:t>
            </a:r>
          </a:p>
          <a:p>
            <a:endParaRPr lang="de-DE" dirty="0"/>
          </a:p>
        </p:txBody>
      </p:sp>
      <p:pic>
        <p:nvPicPr>
          <p:cNvPr id="6" name="Picture 5" descr="Watt_kplt02_300j"/>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87647" y="2228850"/>
            <a:ext cx="3751577" cy="258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02800771"/>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title"/>
          </p:nvPr>
        </p:nvSpPr>
        <p:spPr/>
        <p:txBody>
          <a:bodyPr/>
          <a:lstStyle/>
          <a:p>
            <a:r>
              <a:rPr lang="en-US" dirty="0"/>
              <a:t>Tourism strategy</a:t>
            </a:r>
            <a:endParaRPr lang="de-DE" dirty="0"/>
          </a:p>
        </p:txBody>
      </p:sp>
      <p:pic>
        <p:nvPicPr>
          <p:cNvPr id="4" name="Grafik 3"/>
          <p:cNvPicPr>
            <a:picLocks noChangeAspect="1"/>
          </p:cNvPicPr>
          <p:nvPr/>
        </p:nvPicPr>
        <p:blipFill>
          <a:blip r:embed="rId2"/>
          <a:stretch>
            <a:fillRect/>
          </a:stretch>
        </p:blipFill>
        <p:spPr>
          <a:xfrm>
            <a:off x="1714500" y="1381125"/>
            <a:ext cx="5715000" cy="4095750"/>
          </a:xfrm>
          <a:prstGeom prst="rect">
            <a:avLst/>
          </a:prstGeom>
        </p:spPr>
      </p:pic>
    </p:spTree>
    <p:extLst>
      <p:ext uri="{BB962C8B-B14F-4D97-AF65-F5344CB8AC3E}">
        <p14:creationId xmlns:p14="http://schemas.microsoft.com/office/powerpoint/2010/main" val="3140475831"/>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Guideline for tourism industry</a:t>
            </a:r>
            <a:endParaRPr lang="en-US" dirty="0"/>
          </a:p>
        </p:txBody>
      </p:sp>
      <p:sp>
        <p:nvSpPr>
          <p:cNvPr id="3" name="Inhaltsplatzhalter 2"/>
          <p:cNvSpPr>
            <a:spLocks noGrp="1"/>
          </p:cNvSpPr>
          <p:nvPr>
            <p:ph idx="1"/>
          </p:nvPr>
        </p:nvSpPr>
        <p:spPr>
          <a:xfrm>
            <a:off x="457200" y="2195513"/>
            <a:ext cx="5730536" cy="3011488"/>
          </a:xfrm>
        </p:spPr>
        <p:txBody>
          <a:bodyPr/>
          <a:lstStyle/>
          <a:p>
            <a:pPr marL="342900" indent="-342900">
              <a:buFont typeface="Arial" panose="020B0604020202020204" pitchFamily="34" charset="0"/>
              <a:buChar char="•"/>
            </a:pPr>
            <a:r>
              <a:rPr lang="en-US" dirty="0" smtClean="0"/>
              <a:t>Inform</a:t>
            </a:r>
          </a:p>
          <a:p>
            <a:pPr marL="342900" indent="-342900">
              <a:buFont typeface="Arial" panose="020B0604020202020204" pitchFamily="34" charset="0"/>
              <a:buChar char="•"/>
            </a:pPr>
            <a:r>
              <a:rPr lang="en-US" dirty="0" smtClean="0"/>
              <a:t>promote</a:t>
            </a:r>
          </a:p>
          <a:p>
            <a:pPr marL="342900" indent="-342900">
              <a:buFont typeface="Arial" panose="020B0604020202020204" pitchFamily="34" charset="0"/>
              <a:buChar char="•"/>
            </a:pPr>
            <a:r>
              <a:rPr lang="en-US" dirty="0" smtClean="0"/>
              <a:t>Get involved</a:t>
            </a:r>
          </a:p>
          <a:p>
            <a:endParaRPr lang="en-US" dirty="0"/>
          </a:p>
        </p:txBody>
      </p:sp>
      <p:sp>
        <p:nvSpPr>
          <p:cNvPr id="10" name="Rectangle 8"/>
          <p:cNvSpPr/>
          <p:nvPr/>
        </p:nvSpPr>
        <p:spPr>
          <a:xfrm>
            <a:off x="323286" y="5057669"/>
            <a:ext cx="8252543" cy="276999"/>
          </a:xfrm>
          <a:prstGeom prst="rect">
            <a:avLst/>
          </a:prstGeom>
        </p:spPr>
        <p:txBody>
          <a:bodyPr wrap="square">
            <a:spAutoFit/>
          </a:bodyPr>
          <a:lstStyle/>
          <a:p>
            <a:pPr>
              <a:spcAft>
                <a:spcPts val="1200"/>
              </a:spcAft>
            </a:pPr>
            <a:r>
              <a:rPr lang="de-DE" sz="1200" b="1" dirty="0" smtClean="0">
                <a:solidFill>
                  <a:schemeClr val="tx1">
                    <a:lumMod val="65000"/>
                    <a:lumOff val="35000"/>
                  </a:schemeClr>
                </a:solidFill>
                <a:latin typeface="Trebuchet MS"/>
                <a:cs typeface="Trebuchet MS"/>
              </a:rPr>
              <a:t>See: </a:t>
            </a:r>
            <a:r>
              <a:rPr lang="de-DE" sz="1200" b="1" dirty="0">
                <a:solidFill>
                  <a:schemeClr val="tx1">
                    <a:lumMod val="65000"/>
                    <a:lumOff val="35000"/>
                  </a:schemeClr>
                </a:solidFill>
                <a:latin typeface="Trebuchet MS"/>
                <a:cs typeface="Trebuchet MS"/>
              </a:rPr>
              <a:t>http://www.prowad.org/news/2015-06-30-guidelines-world-heritage-package-tours</a:t>
            </a:r>
            <a:endParaRPr lang="de-DE" sz="1200" dirty="0" smtClean="0">
              <a:solidFill>
                <a:schemeClr val="tx2">
                  <a:lumMod val="50000"/>
                </a:schemeClr>
              </a:solidFill>
              <a:latin typeface="Trebuchet MS"/>
              <a:cs typeface="Trebuchet MS"/>
            </a:endParaRPr>
          </a:p>
        </p:txBody>
      </p:sp>
      <p:pic>
        <p:nvPicPr>
          <p:cNvPr id="6" name="Grafik 5"/>
          <p:cNvPicPr>
            <a:picLocks noChangeAspect="1"/>
          </p:cNvPicPr>
          <p:nvPr/>
        </p:nvPicPr>
        <p:blipFill>
          <a:blip r:embed="rId2"/>
          <a:stretch>
            <a:fillRect/>
          </a:stretch>
        </p:blipFill>
        <p:spPr>
          <a:xfrm>
            <a:off x="5091239" y="1354582"/>
            <a:ext cx="2784276" cy="3703087"/>
          </a:xfrm>
          <a:prstGeom prst="rect">
            <a:avLst/>
          </a:prstGeom>
        </p:spPr>
      </p:pic>
    </p:spTree>
    <p:extLst>
      <p:ext uri="{BB962C8B-B14F-4D97-AF65-F5344CB8AC3E}">
        <p14:creationId xmlns:p14="http://schemas.microsoft.com/office/powerpoint/2010/main" val="2701629843"/>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t>Guideline for tourism industry</a:t>
            </a:r>
            <a:endParaRPr lang="de-DE" dirty="0"/>
          </a:p>
        </p:txBody>
      </p:sp>
      <p:sp>
        <p:nvSpPr>
          <p:cNvPr id="3" name="Inhaltsplatzhalter 2"/>
          <p:cNvSpPr>
            <a:spLocks noGrp="1"/>
          </p:cNvSpPr>
          <p:nvPr>
            <p:ph idx="1"/>
          </p:nvPr>
        </p:nvSpPr>
        <p:spPr>
          <a:xfrm>
            <a:off x="457200" y="2195513"/>
            <a:ext cx="4886587" cy="3011488"/>
          </a:xfrm>
        </p:spPr>
        <p:txBody>
          <a:bodyPr/>
          <a:lstStyle/>
          <a:p>
            <a:pPr marL="342900" indent="-342900">
              <a:buFont typeface="Arial" panose="020B0604020202020204" pitchFamily="34" charset="0"/>
              <a:buChar char="•"/>
            </a:pPr>
            <a:r>
              <a:rPr lang="en-US" dirty="0" smtClean="0"/>
              <a:t>Market analysis</a:t>
            </a:r>
          </a:p>
          <a:p>
            <a:pPr marL="342900" indent="-342900">
              <a:buFont typeface="Arial" panose="020B0604020202020204" pitchFamily="34" charset="0"/>
              <a:buChar char="•"/>
            </a:pPr>
            <a:r>
              <a:rPr lang="en-US" dirty="0" smtClean="0"/>
              <a:t>Situation analysis</a:t>
            </a:r>
          </a:p>
          <a:p>
            <a:pPr marL="342900" indent="-342900">
              <a:buFont typeface="Arial" panose="020B0604020202020204" pitchFamily="34" charset="0"/>
              <a:buChar char="•"/>
            </a:pPr>
            <a:r>
              <a:rPr lang="en-US" dirty="0" smtClean="0"/>
              <a:t>Recommendation of Birdwatching offers in </a:t>
            </a:r>
            <a:r>
              <a:rPr lang="en-US" dirty="0"/>
              <a:t>the </a:t>
            </a:r>
            <a:r>
              <a:rPr lang="en-US" dirty="0" err="1" smtClean="0"/>
              <a:t>Wadden</a:t>
            </a:r>
            <a:r>
              <a:rPr lang="en-US" dirty="0" smtClean="0"/>
              <a:t> Sea World Heritage</a:t>
            </a:r>
            <a:endParaRPr lang="en-US" dirty="0"/>
          </a:p>
        </p:txBody>
      </p:sp>
      <p:sp>
        <p:nvSpPr>
          <p:cNvPr id="10" name="Rectangle 8"/>
          <p:cNvSpPr/>
          <p:nvPr/>
        </p:nvSpPr>
        <p:spPr>
          <a:xfrm>
            <a:off x="323286" y="5057669"/>
            <a:ext cx="8252543" cy="276999"/>
          </a:xfrm>
          <a:prstGeom prst="rect">
            <a:avLst/>
          </a:prstGeom>
        </p:spPr>
        <p:txBody>
          <a:bodyPr wrap="square">
            <a:spAutoFit/>
          </a:bodyPr>
          <a:lstStyle/>
          <a:p>
            <a:pPr>
              <a:spcAft>
                <a:spcPts val="1200"/>
              </a:spcAft>
            </a:pPr>
            <a:r>
              <a:rPr lang="de-DE" sz="1200" b="1" dirty="0" smtClean="0">
                <a:solidFill>
                  <a:schemeClr val="tx1">
                    <a:lumMod val="65000"/>
                    <a:lumOff val="35000"/>
                  </a:schemeClr>
                </a:solidFill>
                <a:latin typeface="Trebuchet MS"/>
                <a:cs typeface="Trebuchet MS"/>
              </a:rPr>
              <a:t>See: </a:t>
            </a:r>
            <a:r>
              <a:rPr lang="de-DE" sz="1200" b="1" dirty="0">
                <a:solidFill>
                  <a:schemeClr val="tx1">
                    <a:lumMod val="65000"/>
                    <a:lumOff val="35000"/>
                  </a:schemeClr>
                </a:solidFill>
                <a:latin typeface="Trebuchet MS"/>
                <a:cs typeface="Trebuchet MS"/>
              </a:rPr>
              <a:t>http://www.prowad.org/news/2015-07-06-study-touristic-bird-watching-offers</a:t>
            </a:r>
            <a:endParaRPr lang="de-DE" sz="1200" dirty="0" smtClean="0">
              <a:solidFill>
                <a:schemeClr val="tx2">
                  <a:lumMod val="50000"/>
                </a:schemeClr>
              </a:solidFill>
              <a:latin typeface="Trebuchet MS"/>
              <a:cs typeface="Trebuchet MS"/>
            </a:endParaRPr>
          </a:p>
        </p:txBody>
      </p:sp>
      <p:pic>
        <p:nvPicPr>
          <p:cNvPr id="7" name="Grafik 6"/>
          <p:cNvPicPr>
            <a:picLocks noChangeAspect="1"/>
          </p:cNvPicPr>
          <p:nvPr/>
        </p:nvPicPr>
        <p:blipFill>
          <a:blip r:embed="rId2"/>
          <a:stretch>
            <a:fillRect/>
          </a:stretch>
        </p:blipFill>
        <p:spPr>
          <a:xfrm>
            <a:off x="5591445" y="1275126"/>
            <a:ext cx="2560907" cy="3841361"/>
          </a:xfrm>
          <a:prstGeom prst="rect">
            <a:avLst/>
          </a:prstGeom>
        </p:spPr>
      </p:pic>
    </p:spTree>
    <p:extLst>
      <p:ext uri="{BB962C8B-B14F-4D97-AF65-F5344CB8AC3E}">
        <p14:creationId xmlns:p14="http://schemas.microsoft.com/office/powerpoint/2010/main" val="26300538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Guideline for advertising allowance</a:t>
            </a:r>
            <a:endParaRPr lang="en-US" dirty="0"/>
          </a:p>
        </p:txBody>
      </p:sp>
      <p:sp>
        <p:nvSpPr>
          <p:cNvPr id="3" name="Inhaltsplatzhalter 2"/>
          <p:cNvSpPr>
            <a:spLocks noGrp="1"/>
          </p:cNvSpPr>
          <p:nvPr>
            <p:ph idx="1"/>
          </p:nvPr>
        </p:nvSpPr>
        <p:spPr>
          <a:xfrm>
            <a:off x="457200" y="2195513"/>
            <a:ext cx="6316462" cy="3011488"/>
          </a:xfrm>
        </p:spPr>
        <p:txBody>
          <a:bodyPr/>
          <a:lstStyle/>
          <a:p>
            <a:pPr marL="342900" indent="-342900">
              <a:buFont typeface="Arial" panose="020B0604020202020204" pitchFamily="34" charset="0"/>
              <a:buChar char="•"/>
            </a:pPr>
            <a:r>
              <a:rPr lang="en-US" dirty="0" smtClean="0"/>
              <a:t>Development of a guideline through a bachelor thesis and the project PROWAD</a:t>
            </a:r>
          </a:p>
          <a:p>
            <a:pPr marL="342900" indent="-342900">
              <a:buFont typeface="Arial" panose="020B0604020202020204" pitchFamily="34" charset="0"/>
              <a:buChar char="•"/>
            </a:pPr>
            <a:r>
              <a:rPr lang="en-US" dirty="0" smtClean="0"/>
              <a:t>Cooperation partner: Die </a:t>
            </a:r>
            <a:r>
              <a:rPr lang="en-US" dirty="0" err="1" smtClean="0"/>
              <a:t>Nordsee</a:t>
            </a:r>
            <a:r>
              <a:rPr lang="en-US" dirty="0" smtClean="0"/>
              <a:t> GmbH, National Park, island </a:t>
            </a:r>
            <a:r>
              <a:rPr lang="en-US" dirty="0" err="1" smtClean="0"/>
              <a:t>Langeoog</a:t>
            </a:r>
            <a:r>
              <a:rPr lang="en-US" dirty="0" smtClean="0"/>
              <a:t>, Jade HS</a:t>
            </a:r>
          </a:p>
          <a:p>
            <a:pPr marL="342900" indent="-342900">
              <a:buFont typeface="Arial" panose="020B0604020202020204" pitchFamily="34" charset="0"/>
              <a:buChar char="•"/>
            </a:pPr>
            <a:r>
              <a:rPr lang="en-US" dirty="0" err="1" smtClean="0"/>
              <a:t>Nationalpark</a:t>
            </a:r>
            <a:r>
              <a:rPr lang="en-US" dirty="0" smtClean="0"/>
              <a:t> </a:t>
            </a:r>
            <a:r>
              <a:rPr lang="en-US" dirty="0" err="1" smtClean="0"/>
              <a:t>Niedersächsisches</a:t>
            </a:r>
            <a:r>
              <a:rPr lang="en-US" dirty="0" smtClean="0"/>
              <a:t> </a:t>
            </a:r>
            <a:r>
              <a:rPr lang="en-US" dirty="0" err="1" smtClean="0"/>
              <a:t>Wattenmeer</a:t>
            </a:r>
            <a:r>
              <a:rPr lang="en-US" dirty="0" smtClean="0"/>
              <a:t> as „Case-Study“</a:t>
            </a:r>
          </a:p>
          <a:p>
            <a:pPr marL="342900" indent="-342900">
              <a:buFont typeface="Arial" panose="020B0604020202020204" pitchFamily="34" charset="0"/>
              <a:buChar char="•"/>
            </a:pPr>
            <a:r>
              <a:rPr lang="en-US" dirty="0" smtClean="0"/>
              <a:t>The guideline will be provided for the other </a:t>
            </a:r>
            <a:r>
              <a:rPr lang="en-US" dirty="0" err="1" smtClean="0"/>
              <a:t>Wadden</a:t>
            </a:r>
            <a:r>
              <a:rPr lang="en-US" dirty="0" smtClean="0"/>
              <a:t> Sea countries</a:t>
            </a:r>
          </a:p>
          <a:p>
            <a:endParaRPr lang="en-US" dirty="0"/>
          </a:p>
        </p:txBody>
      </p:sp>
      <p:pic>
        <p:nvPicPr>
          <p:cNvPr id="8" name="Picture 11" descr="wswh_logo_de_rg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19937" y="1333008"/>
            <a:ext cx="1714500" cy="81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89775" y="2247329"/>
            <a:ext cx="1774825"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3" descr="Langeoog_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49306" y="3717195"/>
            <a:ext cx="1655762"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4" descr="logo_dienordsee_Pur_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19131" y="3045762"/>
            <a:ext cx="1916112"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0" descr="Jade H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48512" y="4644216"/>
            <a:ext cx="1657350"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694972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That is what you can do</a:t>
            </a:r>
            <a:endParaRPr lang="en-US" dirty="0"/>
          </a:p>
        </p:txBody>
      </p:sp>
      <p:sp>
        <p:nvSpPr>
          <p:cNvPr id="3" name="Inhaltsplatzhalter 2"/>
          <p:cNvSpPr>
            <a:spLocks noGrp="1"/>
          </p:cNvSpPr>
          <p:nvPr>
            <p:ph idx="1"/>
          </p:nvPr>
        </p:nvSpPr>
        <p:spPr>
          <a:xfrm>
            <a:off x="457200" y="2195513"/>
            <a:ext cx="7994342" cy="3011488"/>
          </a:xfrm>
        </p:spPr>
        <p:txBody>
          <a:bodyPr/>
          <a:lstStyle/>
          <a:p>
            <a:pPr marL="342900" indent="-342900">
              <a:buFont typeface="Arial" panose="020B0604020202020204" pitchFamily="34" charset="0"/>
              <a:buChar char="•"/>
            </a:pPr>
            <a:r>
              <a:rPr lang="en-US" dirty="0" smtClean="0"/>
              <a:t>Use the official World </a:t>
            </a:r>
            <a:r>
              <a:rPr lang="en-US" dirty="0"/>
              <a:t>Heritage information </a:t>
            </a:r>
            <a:r>
              <a:rPr lang="en-US" dirty="0" smtClean="0"/>
              <a:t>material addressing to guests</a:t>
            </a:r>
          </a:p>
          <a:p>
            <a:pPr marL="342900" indent="-342900">
              <a:buFont typeface="Arial" panose="020B0604020202020204" pitchFamily="34" charset="0"/>
              <a:buChar char="•"/>
            </a:pPr>
            <a:r>
              <a:rPr lang="en-US" dirty="0" smtClean="0"/>
              <a:t>Regular exchange with your National Park house, joint offers and activities, reciprocal linking etc.</a:t>
            </a:r>
          </a:p>
          <a:p>
            <a:pPr marL="342900" indent="-342900">
              <a:buFont typeface="Arial" panose="020B0604020202020204" pitchFamily="34" charset="0"/>
              <a:buChar char="•"/>
            </a:pPr>
            <a:r>
              <a:rPr lang="en-US" dirty="0" smtClean="0"/>
              <a:t>Steady information of Landlord and service providers about World Heritage and new offers</a:t>
            </a:r>
            <a:endParaRPr lang="en-US" dirty="0"/>
          </a:p>
        </p:txBody>
      </p:sp>
    </p:spTree>
    <p:extLst>
      <p:ext uri="{BB962C8B-B14F-4D97-AF65-F5344CB8AC3E}">
        <p14:creationId xmlns:p14="http://schemas.microsoft.com/office/powerpoint/2010/main" val="1428448243"/>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That is what you can do</a:t>
            </a:r>
            <a:endParaRPr lang="en-US" dirty="0"/>
          </a:p>
        </p:txBody>
      </p:sp>
      <p:sp>
        <p:nvSpPr>
          <p:cNvPr id="3" name="Inhaltsplatzhalter 2"/>
          <p:cNvSpPr>
            <a:spLocks noGrp="1"/>
          </p:cNvSpPr>
          <p:nvPr>
            <p:ph idx="1"/>
          </p:nvPr>
        </p:nvSpPr>
        <p:spPr>
          <a:xfrm>
            <a:off x="457200" y="2195513"/>
            <a:ext cx="7994342" cy="3011488"/>
          </a:xfrm>
        </p:spPr>
        <p:txBody>
          <a:bodyPr/>
          <a:lstStyle/>
          <a:p>
            <a:pPr marL="342900" indent="-342900">
              <a:buFont typeface="Arial" panose="020B0604020202020204" pitchFamily="34" charset="0"/>
              <a:buChar char="•"/>
            </a:pPr>
            <a:r>
              <a:rPr lang="en-US" dirty="0" smtClean="0"/>
              <a:t>Use online-poster and digital banner of Common </a:t>
            </a:r>
            <a:r>
              <a:rPr lang="en-US" dirty="0" err="1" smtClean="0"/>
              <a:t>Wadden</a:t>
            </a:r>
            <a:r>
              <a:rPr lang="en-US" dirty="0" smtClean="0"/>
              <a:t> Sea Secretariat (CWSS) </a:t>
            </a:r>
          </a:p>
          <a:p>
            <a:pPr marL="342900" indent="-342900">
              <a:buFont typeface="Arial" panose="020B0604020202020204" pitchFamily="34" charset="0"/>
              <a:buChar char="•"/>
            </a:pPr>
            <a:r>
              <a:rPr lang="en-US" dirty="0" smtClean="0"/>
              <a:t>Complement your E-Mail signature with the </a:t>
            </a:r>
            <a:r>
              <a:rPr lang="en-US" dirty="0" err="1" smtClean="0"/>
              <a:t>suppliment</a:t>
            </a:r>
            <a:r>
              <a:rPr lang="en-US" dirty="0" smtClean="0"/>
              <a:t> „with best regards from the National Park and </a:t>
            </a:r>
            <a:r>
              <a:rPr lang="en-US" dirty="0"/>
              <a:t>UNESCO- </a:t>
            </a:r>
            <a:r>
              <a:rPr lang="en-US" dirty="0" err="1"/>
              <a:t>Wadden</a:t>
            </a:r>
            <a:r>
              <a:rPr lang="en-US" dirty="0"/>
              <a:t> </a:t>
            </a:r>
            <a:r>
              <a:rPr lang="en-US" dirty="0" smtClean="0"/>
              <a:t>Sea World </a:t>
            </a:r>
            <a:r>
              <a:rPr lang="en-US" dirty="0"/>
              <a:t>Heritage “</a:t>
            </a:r>
            <a:endParaRPr lang="en-US" dirty="0" smtClean="0"/>
          </a:p>
          <a:p>
            <a:endParaRPr lang="en-US" dirty="0"/>
          </a:p>
        </p:txBody>
      </p:sp>
    </p:spTree>
    <p:extLst>
      <p:ext uri="{BB962C8B-B14F-4D97-AF65-F5344CB8AC3E}">
        <p14:creationId xmlns:p14="http://schemas.microsoft.com/office/powerpoint/2010/main" val="1606899854"/>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p:cNvSpPr/>
          <p:nvPr/>
        </p:nvSpPr>
        <p:spPr>
          <a:xfrm>
            <a:off x="2128659" y="1087438"/>
            <a:ext cx="4881741" cy="4881741"/>
          </a:xfrm>
          <a:prstGeom prst="ellipse">
            <a:avLst/>
          </a:prstGeom>
          <a:solidFill>
            <a:schemeClr val="bg2">
              <a:lumMod val="90000"/>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1BAAD7"/>
              </a:solidFill>
            </a:endParaRPr>
          </a:p>
        </p:txBody>
      </p:sp>
      <p:sp>
        <p:nvSpPr>
          <p:cNvPr id="6" name="Rectangle 5"/>
          <p:cNvSpPr/>
          <p:nvPr/>
        </p:nvSpPr>
        <p:spPr>
          <a:xfrm>
            <a:off x="1857375" y="2682270"/>
            <a:ext cx="5467350" cy="1877437"/>
          </a:xfrm>
          <a:prstGeom prst="rect">
            <a:avLst/>
          </a:prstGeom>
        </p:spPr>
        <p:txBody>
          <a:bodyPr wrap="square">
            <a:spAutoFit/>
          </a:bodyPr>
          <a:lstStyle/>
          <a:p>
            <a:pPr algn="ctr"/>
            <a:r>
              <a:rPr lang="en-US" sz="2400" i="1" dirty="0" smtClean="0">
                <a:solidFill>
                  <a:schemeClr val="tx1">
                    <a:lumMod val="65000"/>
                    <a:lumOff val="35000"/>
                  </a:schemeClr>
                </a:solidFill>
                <a:latin typeface="Trebuchet MS"/>
                <a:cs typeface="Trebuchet MS"/>
              </a:rPr>
              <a:t>Thank you very much </a:t>
            </a:r>
            <a:br>
              <a:rPr lang="en-US" sz="2400" i="1" dirty="0" smtClean="0">
                <a:solidFill>
                  <a:schemeClr val="tx1">
                    <a:lumMod val="65000"/>
                    <a:lumOff val="35000"/>
                  </a:schemeClr>
                </a:solidFill>
                <a:latin typeface="Trebuchet MS"/>
                <a:cs typeface="Trebuchet MS"/>
              </a:rPr>
            </a:br>
            <a:r>
              <a:rPr lang="en-US" sz="2400" i="1" dirty="0" smtClean="0">
                <a:solidFill>
                  <a:schemeClr val="tx1">
                    <a:lumMod val="65000"/>
                    <a:lumOff val="35000"/>
                  </a:schemeClr>
                </a:solidFill>
                <a:latin typeface="Trebuchet MS"/>
                <a:cs typeface="Trebuchet MS"/>
              </a:rPr>
              <a:t>for your attention</a:t>
            </a:r>
          </a:p>
          <a:p>
            <a:pPr algn="ctr"/>
            <a:endParaRPr lang="de-DE" sz="2400" i="1" dirty="0">
              <a:solidFill>
                <a:schemeClr val="tx1">
                  <a:lumMod val="65000"/>
                  <a:lumOff val="35000"/>
                </a:schemeClr>
              </a:solidFill>
              <a:latin typeface="Trebuchet MS"/>
            </a:endParaRPr>
          </a:p>
          <a:p>
            <a:pPr algn="ctr"/>
            <a:r>
              <a:rPr lang="en-US" sz="2000" dirty="0">
                <a:solidFill>
                  <a:srgbClr val="0092CE"/>
                </a:solidFill>
                <a:latin typeface="Trebuchet MS"/>
                <a:cs typeface="Trebuchet MS"/>
              </a:rPr>
              <a:t>www.waddensea-worldheritage.org</a:t>
            </a:r>
          </a:p>
          <a:p>
            <a:pPr algn="ctr"/>
            <a:endParaRPr lang="de-DE" sz="2400" i="1" dirty="0">
              <a:solidFill>
                <a:schemeClr val="tx1">
                  <a:lumMod val="65000"/>
                  <a:lumOff val="35000"/>
                </a:schemeClr>
              </a:solidFill>
            </a:endParaRPr>
          </a:p>
        </p:txBody>
      </p:sp>
      <p:cxnSp>
        <p:nvCxnSpPr>
          <p:cNvPr id="7" name="Straight Connector 6"/>
          <p:cNvCxnSpPr/>
          <p:nvPr/>
        </p:nvCxnSpPr>
        <p:spPr>
          <a:xfrm>
            <a:off x="4051300" y="1892300"/>
            <a:ext cx="1016000" cy="1588"/>
          </a:xfrm>
          <a:prstGeom prst="line">
            <a:avLst/>
          </a:prstGeom>
          <a:ln w="12700" cap="flat" cmpd="sng" algn="ctr">
            <a:solidFill>
              <a:srgbClr val="1BAAD7"/>
            </a:solidFill>
            <a:prstDash val="sysDash"/>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4051300" y="5080000"/>
            <a:ext cx="1016000" cy="1588"/>
          </a:xfrm>
          <a:prstGeom prst="line">
            <a:avLst/>
          </a:prstGeom>
          <a:ln w="12700" cap="flat" cmpd="sng" algn="ctr">
            <a:solidFill>
              <a:srgbClr val="1BAAD7"/>
            </a:solidFill>
            <a:prstDash val="sysDash"/>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8729612"/>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dirty="0"/>
          </a:p>
        </p:txBody>
      </p:sp>
      <p:pic>
        <p:nvPicPr>
          <p:cNvPr id="15" name="Picture 11" descr="Image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01841"/>
            <a:ext cx="9158288" cy="619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11"/>
          <p:cNvSpPr>
            <a:spLocks noChangeArrowheads="1"/>
          </p:cNvSpPr>
          <p:nvPr/>
        </p:nvSpPr>
        <p:spPr bwMode="auto">
          <a:xfrm>
            <a:off x="496554" y="725476"/>
            <a:ext cx="5955046" cy="770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075" tIns="46038" rIns="92075" bIns="46038">
            <a:spAutoFit/>
          </a:bodyPr>
          <a:lstStyle/>
          <a:p>
            <a:pPr defTabSz="762000">
              <a:spcBef>
                <a:spcPct val="20000"/>
              </a:spcBef>
              <a:spcAft>
                <a:spcPts val="2400"/>
              </a:spcAft>
            </a:pPr>
            <a:r>
              <a:rPr lang="da-DK" sz="4400" dirty="0" smtClean="0">
                <a:solidFill>
                  <a:schemeClr val="bg1"/>
                </a:solidFill>
                <a:latin typeface="+mj-lt"/>
                <a:cs typeface="Trebuchet MS"/>
              </a:rPr>
              <a:t>Appendix</a:t>
            </a:r>
          </a:p>
        </p:txBody>
      </p:sp>
    </p:spTree>
    <p:extLst>
      <p:ext uri="{BB962C8B-B14F-4D97-AF65-F5344CB8AC3E}">
        <p14:creationId xmlns:p14="http://schemas.microsoft.com/office/powerpoint/2010/main" val="770805771"/>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title"/>
          </p:nvPr>
        </p:nvSpPr>
        <p:spPr/>
        <p:txBody>
          <a:bodyPr/>
          <a:lstStyle/>
          <a:p>
            <a:r>
              <a:rPr lang="en-US" dirty="0" smtClean="0"/>
              <a:t>Tourism strategy in detail</a:t>
            </a:r>
            <a:endParaRPr lang="en-US" dirty="0"/>
          </a:p>
        </p:txBody>
      </p:sp>
      <p:sp>
        <p:nvSpPr>
          <p:cNvPr id="7" name="Textplatzhalter 6"/>
          <p:cNvSpPr>
            <a:spLocks noGrp="1"/>
          </p:cNvSpPr>
          <p:nvPr>
            <p:ph type="body" idx="1"/>
          </p:nvPr>
        </p:nvSpPr>
        <p:spPr/>
        <p:txBody>
          <a:bodyPr/>
          <a:lstStyle/>
          <a:p>
            <a:endParaRPr lang="de-DE"/>
          </a:p>
        </p:txBody>
      </p:sp>
    </p:spTree>
    <p:extLst>
      <p:ext uri="{BB962C8B-B14F-4D97-AF65-F5344CB8AC3E}">
        <p14:creationId xmlns:p14="http://schemas.microsoft.com/office/powerpoint/2010/main" val="2022537019"/>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Sustainable tourism…</a:t>
            </a:r>
            <a:endParaRPr lang="en-US" dirty="0"/>
          </a:p>
        </p:txBody>
      </p:sp>
      <p:sp>
        <p:nvSpPr>
          <p:cNvPr id="3" name="Inhaltsplatzhalter 2"/>
          <p:cNvSpPr>
            <a:spLocks noGrp="1"/>
          </p:cNvSpPr>
          <p:nvPr>
            <p:ph idx="1"/>
          </p:nvPr>
        </p:nvSpPr>
        <p:spPr>
          <a:xfrm>
            <a:off x="457199" y="2044587"/>
            <a:ext cx="8491491" cy="3011488"/>
          </a:xfrm>
        </p:spPr>
        <p:txBody>
          <a:bodyPr/>
          <a:lstStyle/>
          <a:p>
            <a:r>
              <a:rPr lang="en-US" dirty="0"/>
              <a:t>1. Is aware of the natural values of the </a:t>
            </a:r>
            <a:r>
              <a:rPr lang="en-US" dirty="0" smtClean="0"/>
              <a:t>Wadden Sea </a:t>
            </a:r>
            <a:r>
              <a:rPr lang="en-US" dirty="0"/>
              <a:t>and accepts the global </a:t>
            </a:r>
            <a:r>
              <a:rPr lang="en-US" dirty="0" smtClean="0"/>
              <a:t>responsibility for </a:t>
            </a:r>
            <a:r>
              <a:rPr lang="en-US" dirty="0"/>
              <a:t>its protection as a result of the </a:t>
            </a:r>
            <a:r>
              <a:rPr lang="en-US" dirty="0" smtClean="0"/>
              <a:t>World Heritage </a:t>
            </a:r>
            <a:r>
              <a:rPr lang="en-US" dirty="0"/>
              <a:t>status.</a:t>
            </a:r>
          </a:p>
          <a:p>
            <a:r>
              <a:rPr lang="en-US" dirty="0"/>
              <a:t>2. Contributes to the protection, </a:t>
            </a:r>
            <a:r>
              <a:rPr lang="en-US" dirty="0" smtClean="0"/>
              <a:t>conservation and </a:t>
            </a:r>
            <a:r>
              <a:rPr lang="en-US" dirty="0"/>
              <a:t>presentation of the Wadden Sea </a:t>
            </a:r>
            <a:r>
              <a:rPr lang="en-US" dirty="0" smtClean="0"/>
              <a:t>World Heritage </a:t>
            </a:r>
            <a:r>
              <a:rPr lang="en-US" dirty="0"/>
              <a:t>property.</a:t>
            </a:r>
          </a:p>
          <a:p>
            <a:r>
              <a:rPr lang="en-US" dirty="0"/>
              <a:t>3. Promotes the cooperation with </a:t>
            </a:r>
            <a:r>
              <a:rPr lang="en-US" dirty="0" smtClean="0"/>
              <a:t>tourism stakeholders </a:t>
            </a:r>
            <a:r>
              <a:rPr lang="en-US" dirty="0"/>
              <a:t>in a </a:t>
            </a:r>
            <a:r>
              <a:rPr lang="en-US" dirty="0" smtClean="0"/>
              <a:t> participatory approach to </a:t>
            </a:r>
            <a:r>
              <a:rPr lang="en-US" dirty="0" err="1"/>
              <a:t>maximise</a:t>
            </a:r>
            <a:r>
              <a:rPr lang="en-US" dirty="0"/>
              <a:t> conservation, and </a:t>
            </a:r>
            <a:r>
              <a:rPr lang="en-US" dirty="0" smtClean="0"/>
              <a:t>presents outcomes </a:t>
            </a:r>
            <a:r>
              <a:rPr lang="en-US" dirty="0"/>
              <a:t>whilst </a:t>
            </a:r>
            <a:r>
              <a:rPr lang="en-US" dirty="0" err="1"/>
              <a:t>minimising</a:t>
            </a:r>
            <a:r>
              <a:rPr lang="en-US" dirty="0"/>
              <a:t> the </a:t>
            </a:r>
            <a:r>
              <a:rPr lang="en-US" dirty="0" smtClean="0"/>
              <a:t>threats and </a:t>
            </a:r>
            <a:r>
              <a:rPr lang="en-US" dirty="0"/>
              <a:t>adverse impacts from tourism.</a:t>
            </a:r>
            <a:endParaRPr lang="de-DE" dirty="0"/>
          </a:p>
        </p:txBody>
      </p:sp>
    </p:spTree>
    <p:extLst>
      <p:ext uri="{BB962C8B-B14F-4D97-AF65-F5344CB8AC3E}">
        <p14:creationId xmlns:p14="http://schemas.microsoft.com/office/powerpoint/2010/main" val="276158350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Criteria to assess global importance</a:t>
            </a:r>
            <a:endParaRPr lang="en-US" dirty="0"/>
          </a:p>
        </p:txBody>
      </p:sp>
      <p:sp>
        <p:nvSpPr>
          <p:cNvPr id="3" name="Inhaltsplatzhalter 2"/>
          <p:cNvSpPr>
            <a:spLocks noGrp="1"/>
          </p:cNvSpPr>
          <p:nvPr>
            <p:ph idx="1"/>
          </p:nvPr>
        </p:nvSpPr>
        <p:spPr>
          <a:xfrm>
            <a:off x="457200" y="2195513"/>
            <a:ext cx="4786312" cy="3011488"/>
          </a:xfrm>
        </p:spPr>
        <p:txBody>
          <a:bodyPr/>
          <a:lstStyle/>
          <a:p>
            <a:r>
              <a:rPr lang="en-US" b="1" dirty="0" smtClean="0"/>
              <a:t>Ecological processes,</a:t>
            </a:r>
          </a:p>
          <a:p>
            <a:r>
              <a:rPr lang="en-US" b="1" dirty="0" smtClean="0"/>
              <a:t>natural forces and dynamics prevail</a:t>
            </a:r>
          </a:p>
          <a:p>
            <a:pPr marL="342900" indent="-342900">
              <a:buFont typeface="Arial" panose="020B0604020202020204" pitchFamily="34" charset="0"/>
              <a:buChar char="•"/>
            </a:pPr>
            <a:r>
              <a:rPr lang="en-US" dirty="0" smtClean="0"/>
              <a:t>Undisturbed natural </a:t>
            </a:r>
            <a:r>
              <a:rPr lang="en-US" dirty="0"/>
              <a:t>processes </a:t>
            </a:r>
            <a:endParaRPr lang="en-US" dirty="0" smtClean="0"/>
          </a:p>
          <a:p>
            <a:pPr marL="342900" indent="-342900">
              <a:buFont typeface="Arial" panose="020B0604020202020204" pitchFamily="34" charset="0"/>
              <a:buChar char="•"/>
            </a:pPr>
            <a:r>
              <a:rPr lang="en-US" dirty="0" smtClean="0"/>
              <a:t>Species </a:t>
            </a:r>
            <a:r>
              <a:rPr lang="en-US" dirty="0"/>
              <a:t>richness</a:t>
            </a:r>
          </a:p>
          <a:p>
            <a:pPr marL="342900" indent="-342900">
              <a:buFont typeface="Arial" panose="020B0604020202020204" pitchFamily="34" charset="0"/>
              <a:buChar char="•"/>
            </a:pPr>
            <a:r>
              <a:rPr lang="en-US" dirty="0"/>
              <a:t>Productivity </a:t>
            </a:r>
            <a:r>
              <a:rPr lang="en-US" dirty="0" smtClean="0"/>
              <a:t>is </a:t>
            </a:r>
            <a:r>
              <a:rPr lang="en-US" dirty="0"/>
              <a:t>one of the highest in the world</a:t>
            </a:r>
          </a:p>
          <a:p>
            <a:pPr marL="342900" indent="-342900">
              <a:buFont typeface="Arial" panose="020B0604020202020204" pitchFamily="34" charset="0"/>
              <a:buChar char="•"/>
            </a:pPr>
            <a:r>
              <a:rPr lang="en-US" dirty="0" smtClean="0"/>
              <a:t>Key </a:t>
            </a:r>
            <a:r>
              <a:rPr lang="en-US" dirty="0"/>
              <a:t>site for migratory birds</a:t>
            </a:r>
            <a:endParaRPr lang="en-US" dirty="0" smtClean="0"/>
          </a:p>
          <a:p>
            <a:endParaRPr lang="en-US" dirty="0"/>
          </a:p>
        </p:txBody>
      </p:sp>
      <p:pic>
        <p:nvPicPr>
          <p:cNvPr id="7" name="Picture 3" descr="schnabelforme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78437" y="1371826"/>
            <a:ext cx="3740150" cy="1689388"/>
          </a:xfrm>
          <a:prstGeom prst="rect">
            <a:avLst/>
          </a:prstGeom>
          <a:noFill/>
          <a:extLst>
            <a:ext uri="{909E8E84-426E-40DD-AFC4-6F175D3DCCD1}">
              <a14:hiddenFill xmlns:a14="http://schemas.microsoft.com/office/drawing/2010/main">
                <a:solidFill>
                  <a:srgbClr val="FFFFFF"/>
                </a:solidFill>
              </a14:hiddenFill>
            </a:ext>
          </a:extLst>
        </p:spPr>
      </p:pic>
      <p:pic>
        <p:nvPicPr>
          <p:cNvPr id="8" name="Grafik 7"/>
          <p:cNvPicPr>
            <a:picLocks noChangeAspect="1"/>
          </p:cNvPicPr>
          <p:nvPr/>
        </p:nvPicPr>
        <p:blipFill>
          <a:blip r:embed="rId3"/>
          <a:stretch>
            <a:fillRect/>
          </a:stretch>
        </p:blipFill>
        <p:spPr>
          <a:xfrm>
            <a:off x="5243512" y="3270568"/>
            <a:ext cx="3810000" cy="2257425"/>
          </a:xfrm>
          <a:prstGeom prst="rect">
            <a:avLst/>
          </a:prstGeom>
        </p:spPr>
      </p:pic>
    </p:spTree>
    <p:extLst>
      <p:ext uri="{BB962C8B-B14F-4D97-AF65-F5344CB8AC3E}">
        <p14:creationId xmlns:p14="http://schemas.microsoft.com/office/powerpoint/2010/main" val="1908268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out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Sustainable tourism…</a:t>
            </a:r>
            <a:endParaRPr lang="en-US" dirty="0"/>
          </a:p>
        </p:txBody>
      </p:sp>
      <p:sp>
        <p:nvSpPr>
          <p:cNvPr id="3" name="Inhaltsplatzhalter 2"/>
          <p:cNvSpPr>
            <a:spLocks noGrp="1"/>
          </p:cNvSpPr>
          <p:nvPr>
            <p:ph idx="1"/>
          </p:nvPr>
        </p:nvSpPr>
        <p:spPr>
          <a:xfrm>
            <a:off x="457199" y="2044587"/>
            <a:ext cx="8491491" cy="3011488"/>
          </a:xfrm>
        </p:spPr>
        <p:txBody>
          <a:bodyPr/>
          <a:lstStyle/>
          <a:p>
            <a:r>
              <a:rPr lang="en-US" dirty="0"/>
              <a:t>4. Presents the Wadden Sea World </a:t>
            </a:r>
            <a:r>
              <a:rPr lang="en-US" dirty="0" smtClean="0"/>
              <a:t>Heritage property </a:t>
            </a:r>
            <a:r>
              <a:rPr lang="en-US" dirty="0"/>
              <a:t>in </a:t>
            </a:r>
            <a:r>
              <a:rPr lang="en-US" dirty="0" smtClean="0"/>
              <a:t>an adequate</a:t>
            </a:r>
            <a:r>
              <a:rPr lang="en-US" dirty="0"/>
              <a:t>, consistent </a:t>
            </a:r>
            <a:r>
              <a:rPr lang="en-US" dirty="0" smtClean="0"/>
              <a:t>and comprehensive </a:t>
            </a:r>
            <a:r>
              <a:rPr lang="en-US" dirty="0"/>
              <a:t>way, which </a:t>
            </a:r>
            <a:r>
              <a:rPr lang="en-US" dirty="0" err="1" smtClean="0"/>
              <a:t>mobilises</a:t>
            </a:r>
            <a:r>
              <a:rPr lang="en-US" dirty="0" smtClean="0"/>
              <a:t> awareness</a:t>
            </a:r>
            <a:r>
              <a:rPr lang="en-US" dirty="0"/>
              <a:t>, understanding and </a:t>
            </a:r>
            <a:r>
              <a:rPr lang="en-US" dirty="0" smtClean="0"/>
              <a:t>support for </a:t>
            </a:r>
            <a:r>
              <a:rPr lang="en-US" dirty="0"/>
              <a:t>its protection.</a:t>
            </a:r>
          </a:p>
          <a:p>
            <a:r>
              <a:rPr lang="en-US" dirty="0"/>
              <a:t>5. Meets community and economic </a:t>
            </a:r>
            <a:r>
              <a:rPr lang="en-US" dirty="0" smtClean="0"/>
              <a:t>benefits for </a:t>
            </a:r>
            <a:r>
              <a:rPr lang="en-US" dirty="0"/>
              <a:t>present and future </a:t>
            </a:r>
            <a:r>
              <a:rPr lang="en-US" dirty="0" smtClean="0"/>
              <a:t>generations while </a:t>
            </a:r>
            <a:r>
              <a:rPr lang="en-US" dirty="0"/>
              <a:t>at the same time </a:t>
            </a:r>
            <a:r>
              <a:rPr lang="en-US" dirty="0" smtClean="0"/>
              <a:t>sustaining the </a:t>
            </a:r>
            <a:r>
              <a:rPr lang="en-US" dirty="0"/>
              <a:t>conservation objectives.</a:t>
            </a:r>
            <a:endParaRPr lang="de-DE" dirty="0"/>
          </a:p>
        </p:txBody>
      </p:sp>
    </p:spTree>
    <p:extLst>
      <p:ext uri="{BB962C8B-B14F-4D97-AF65-F5344CB8AC3E}">
        <p14:creationId xmlns:p14="http://schemas.microsoft.com/office/powerpoint/2010/main" val="2376394301"/>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Sustainable tourism…</a:t>
            </a:r>
            <a:endParaRPr lang="en-US" dirty="0"/>
          </a:p>
        </p:txBody>
      </p:sp>
      <p:sp>
        <p:nvSpPr>
          <p:cNvPr id="3" name="Inhaltsplatzhalter 2"/>
          <p:cNvSpPr>
            <a:spLocks noGrp="1"/>
          </p:cNvSpPr>
          <p:nvPr>
            <p:ph idx="1"/>
          </p:nvPr>
        </p:nvSpPr>
        <p:spPr>
          <a:xfrm>
            <a:off x="457199" y="2044587"/>
            <a:ext cx="8491491" cy="3011488"/>
          </a:xfrm>
        </p:spPr>
        <p:txBody>
          <a:bodyPr/>
          <a:lstStyle/>
          <a:p>
            <a:r>
              <a:rPr lang="en-US" dirty="0"/>
              <a:t>6. Offers high quality, low impact </a:t>
            </a:r>
            <a:r>
              <a:rPr lang="en-US" dirty="0" smtClean="0"/>
              <a:t>tourism (</a:t>
            </a:r>
            <a:r>
              <a:rPr lang="en-US" dirty="0"/>
              <a:t>products, services, facilities), which </a:t>
            </a:r>
            <a:r>
              <a:rPr lang="en-US" dirty="0" smtClean="0"/>
              <a:t>considers the </a:t>
            </a:r>
            <a:r>
              <a:rPr lang="en-US" dirty="0"/>
              <a:t>ecological requirement of the property.</a:t>
            </a:r>
          </a:p>
          <a:p>
            <a:r>
              <a:rPr lang="en-US" dirty="0"/>
              <a:t>7. Contributes to regional development.</a:t>
            </a:r>
            <a:endParaRPr lang="de-DE" dirty="0"/>
          </a:p>
        </p:txBody>
      </p:sp>
    </p:spTree>
    <p:extLst>
      <p:ext uri="{BB962C8B-B14F-4D97-AF65-F5344CB8AC3E}">
        <p14:creationId xmlns:p14="http://schemas.microsoft.com/office/powerpoint/2010/main" val="466600630"/>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1. Strategic objective</a:t>
            </a:r>
            <a:endParaRPr lang="en-US" dirty="0"/>
          </a:p>
        </p:txBody>
      </p:sp>
      <p:sp>
        <p:nvSpPr>
          <p:cNvPr id="3" name="Inhaltsplatzhalter 2"/>
          <p:cNvSpPr>
            <a:spLocks noGrp="1"/>
          </p:cNvSpPr>
          <p:nvPr>
            <p:ph idx="1"/>
          </p:nvPr>
        </p:nvSpPr>
        <p:spPr/>
        <p:txBody>
          <a:bodyPr/>
          <a:lstStyle/>
          <a:p>
            <a:r>
              <a:rPr lang="en-US" dirty="0"/>
              <a:t>To ensure all stakeholders have </a:t>
            </a:r>
            <a:r>
              <a:rPr lang="en-US" dirty="0" smtClean="0"/>
              <a:t>a transnational </a:t>
            </a:r>
            <a:r>
              <a:rPr lang="en-US" dirty="0"/>
              <a:t>understanding </a:t>
            </a:r>
            <a:r>
              <a:rPr lang="en-US" dirty="0" smtClean="0"/>
              <a:t>and appreciation </a:t>
            </a:r>
            <a:r>
              <a:rPr lang="en-US" dirty="0"/>
              <a:t>of the values of </a:t>
            </a:r>
            <a:r>
              <a:rPr lang="en-US" dirty="0" smtClean="0"/>
              <a:t>the Wadden </a:t>
            </a:r>
            <a:r>
              <a:rPr lang="en-US" dirty="0"/>
              <a:t>Sea World Heritage.</a:t>
            </a:r>
            <a:endParaRPr lang="de-DE" dirty="0"/>
          </a:p>
        </p:txBody>
      </p:sp>
    </p:spTree>
    <p:extLst>
      <p:ext uri="{BB962C8B-B14F-4D97-AF65-F5344CB8AC3E}">
        <p14:creationId xmlns:p14="http://schemas.microsoft.com/office/powerpoint/2010/main" val="1851185709"/>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2. Strategic objective</a:t>
            </a:r>
            <a:endParaRPr lang="en-US" dirty="0"/>
          </a:p>
        </p:txBody>
      </p:sp>
      <p:sp>
        <p:nvSpPr>
          <p:cNvPr id="3" name="Inhaltsplatzhalter 2"/>
          <p:cNvSpPr>
            <a:spLocks noGrp="1"/>
          </p:cNvSpPr>
          <p:nvPr>
            <p:ph idx="1"/>
          </p:nvPr>
        </p:nvSpPr>
        <p:spPr/>
        <p:txBody>
          <a:bodyPr/>
          <a:lstStyle/>
          <a:p>
            <a:r>
              <a:rPr lang="en-US" dirty="0"/>
              <a:t>To ensure </a:t>
            </a:r>
            <a:r>
              <a:rPr lang="en-US" dirty="0" smtClean="0"/>
              <a:t>stakeholders take </a:t>
            </a:r>
            <a:r>
              <a:rPr lang="en-US" dirty="0"/>
              <a:t>responsibility for </a:t>
            </a:r>
            <a:r>
              <a:rPr lang="en-US" dirty="0" smtClean="0"/>
              <a:t>and contribute </a:t>
            </a:r>
            <a:r>
              <a:rPr lang="en-US" dirty="0"/>
              <a:t>to the </a:t>
            </a:r>
            <a:r>
              <a:rPr lang="en-US" dirty="0" smtClean="0"/>
              <a:t>protection of </a:t>
            </a:r>
            <a:r>
              <a:rPr lang="en-US" dirty="0"/>
              <a:t>the ‘Outstanding </a:t>
            </a:r>
            <a:r>
              <a:rPr lang="en-US" dirty="0" smtClean="0"/>
              <a:t>Universal Value</a:t>
            </a:r>
            <a:r>
              <a:rPr lang="en-US" dirty="0"/>
              <a:t>’ through </a:t>
            </a:r>
            <a:r>
              <a:rPr lang="en-US" dirty="0" smtClean="0"/>
              <a:t>involvement in </a:t>
            </a:r>
            <a:r>
              <a:rPr lang="en-US" dirty="0"/>
              <a:t>tourism management </a:t>
            </a:r>
            <a:r>
              <a:rPr lang="en-US" dirty="0" smtClean="0"/>
              <a:t>and product </a:t>
            </a:r>
            <a:r>
              <a:rPr lang="en-US" dirty="0"/>
              <a:t>development.</a:t>
            </a:r>
            <a:endParaRPr lang="de-DE" dirty="0"/>
          </a:p>
        </p:txBody>
      </p:sp>
    </p:spTree>
    <p:extLst>
      <p:ext uri="{BB962C8B-B14F-4D97-AF65-F5344CB8AC3E}">
        <p14:creationId xmlns:p14="http://schemas.microsoft.com/office/powerpoint/2010/main" val="2390361189"/>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3</a:t>
            </a:r>
            <a:r>
              <a:rPr lang="de-DE" dirty="0" smtClean="0"/>
              <a:t>. </a:t>
            </a:r>
            <a:r>
              <a:rPr lang="en-US" dirty="0"/>
              <a:t>Strategic objective</a:t>
            </a:r>
            <a:endParaRPr lang="de-DE" dirty="0"/>
          </a:p>
        </p:txBody>
      </p:sp>
      <p:sp>
        <p:nvSpPr>
          <p:cNvPr id="3" name="Inhaltsplatzhalter 2"/>
          <p:cNvSpPr>
            <a:spLocks noGrp="1"/>
          </p:cNvSpPr>
          <p:nvPr>
            <p:ph idx="1"/>
          </p:nvPr>
        </p:nvSpPr>
        <p:spPr/>
        <p:txBody>
          <a:bodyPr/>
          <a:lstStyle/>
          <a:p>
            <a:r>
              <a:rPr lang="en-US" dirty="0"/>
              <a:t>To ensure the </a:t>
            </a:r>
            <a:r>
              <a:rPr lang="en-US" dirty="0" smtClean="0"/>
              <a:t>tourism sector </a:t>
            </a:r>
            <a:r>
              <a:rPr lang="en-US" dirty="0"/>
              <a:t>provides </a:t>
            </a:r>
            <a:r>
              <a:rPr lang="en-US" dirty="0" smtClean="0"/>
              <a:t>consistent communication </a:t>
            </a:r>
            <a:r>
              <a:rPr lang="en-US" dirty="0"/>
              <a:t>and </a:t>
            </a:r>
            <a:r>
              <a:rPr lang="en-US" dirty="0" smtClean="0"/>
              <a:t>marketing and </a:t>
            </a:r>
            <a:r>
              <a:rPr lang="en-US" dirty="0"/>
              <a:t>promotes the </a:t>
            </a:r>
            <a:r>
              <a:rPr lang="en-US" dirty="0" smtClean="0"/>
              <a:t>high quality </a:t>
            </a:r>
            <a:r>
              <a:rPr lang="en-US" dirty="0"/>
              <a:t>tourism offers of</a:t>
            </a:r>
          </a:p>
          <a:p>
            <a:r>
              <a:rPr lang="en-US" dirty="0"/>
              <a:t>the Wadden Sea </a:t>
            </a:r>
            <a:r>
              <a:rPr lang="en-US" dirty="0" smtClean="0"/>
              <a:t>World Heritage </a:t>
            </a:r>
            <a:r>
              <a:rPr lang="en-US" dirty="0"/>
              <a:t>Destination.</a:t>
            </a:r>
            <a:endParaRPr lang="de-DE" dirty="0"/>
          </a:p>
        </p:txBody>
      </p:sp>
    </p:spTree>
    <p:extLst>
      <p:ext uri="{BB962C8B-B14F-4D97-AF65-F5344CB8AC3E}">
        <p14:creationId xmlns:p14="http://schemas.microsoft.com/office/powerpoint/2010/main" val="2601769167"/>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4. </a:t>
            </a:r>
            <a:r>
              <a:rPr lang="en-US" dirty="0"/>
              <a:t>Strategic objective</a:t>
            </a:r>
            <a:endParaRPr lang="de-DE" dirty="0"/>
          </a:p>
        </p:txBody>
      </p:sp>
      <p:sp>
        <p:nvSpPr>
          <p:cNvPr id="3" name="Inhaltsplatzhalter 2"/>
          <p:cNvSpPr>
            <a:spLocks noGrp="1"/>
          </p:cNvSpPr>
          <p:nvPr>
            <p:ph idx="1"/>
          </p:nvPr>
        </p:nvSpPr>
        <p:spPr/>
        <p:txBody>
          <a:bodyPr/>
          <a:lstStyle/>
          <a:p>
            <a:r>
              <a:rPr lang="en-US" dirty="0"/>
              <a:t>To ensure nature conservation</a:t>
            </a:r>
            <a:r>
              <a:rPr lang="en-US" dirty="0" smtClean="0"/>
              <a:t>, tourism </a:t>
            </a:r>
            <a:r>
              <a:rPr lang="en-US" dirty="0"/>
              <a:t>and local </a:t>
            </a:r>
            <a:r>
              <a:rPr lang="en-US" dirty="0" smtClean="0"/>
              <a:t>communities benefit </a:t>
            </a:r>
            <a:r>
              <a:rPr lang="en-US" dirty="0"/>
              <a:t>from the </a:t>
            </a:r>
            <a:r>
              <a:rPr lang="en-US" dirty="0" smtClean="0"/>
              <a:t>World Heritage </a:t>
            </a:r>
            <a:r>
              <a:rPr lang="en-US" dirty="0"/>
              <a:t>Status.</a:t>
            </a:r>
            <a:endParaRPr lang="de-DE" dirty="0"/>
          </a:p>
        </p:txBody>
      </p:sp>
    </p:spTree>
    <p:extLst>
      <p:ext uri="{BB962C8B-B14F-4D97-AF65-F5344CB8AC3E}">
        <p14:creationId xmlns:p14="http://schemas.microsoft.com/office/powerpoint/2010/main" val="2306065866"/>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Example: Tourism planning in Denmark</a:t>
            </a:r>
            <a:endParaRPr lang="en-US" dirty="0"/>
          </a:p>
        </p:txBody>
      </p:sp>
      <p:sp>
        <p:nvSpPr>
          <p:cNvPr id="3" name="Inhaltsplatzhalter 2"/>
          <p:cNvSpPr>
            <a:spLocks noGrp="1"/>
          </p:cNvSpPr>
          <p:nvPr>
            <p:ph idx="1"/>
          </p:nvPr>
        </p:nvSpPr>
        <p:spPr>
          <a:xfrm>
            <a:off x="457200" y="2195512"/>
            <a:ext cx="8229600" cy="3184355"/>
          </a:xfrm>
        </p:spPr>
        <p:txBody>
          <a:bodyPr/>
          <a:lstStyle/>
          <a:p>
            <a:r>
              <a:rPr lang="en-US" dirty="0" smtClean="0"/>
              <a:t>Esbjerg Municipality’s “Planning </a:t>
            </a:r>
            <a:r>
              <a:rPr lang="en-US" dirty="0"/>
              <a:t>for Tourism </a:t>
            </a:r>
            <a:r>
              <a:rPr lang="en-US" dirty="0" smtClean="0"/>
              <a:t>2014-18”:</a:t>
            </a:r>
            <a:endParaRPr lang="en-US" dirty="0"/>
          </a:p>
          <a:p>
            <a:pPr marL="342900" indent="-342900">
              <a:buFont typeface="Arial" panose="020B0604020202020204" pitchFamily="34" charset="0"/>
              <a:buChar char="•"/>
            </a:pPr>
            <a:r>
              <a:rPr lang="en-US" sz="2000" dirty="0" smtClean="0"/>
              <a:t>Coherent </a:t>
            </a:r>
            <a:r>
              <a:rPr lang="en-US" sz="2000" dirty="0"/>
              <a:t>tourist political considerations are a </a:t>
            </a:r>
            <a:r>
              <a:rPr lang="en-US" sz="2000" dirty="0" smtClean="0"/>
              <a:t>prerequisite for </a:t>
            </a:r>
            <a:r>
              <a:rPr lang="en-US" sz="2000" dirty="0" err="1"/>
              <a:t>localisation</a:t>
            </a:r>
            <a:r>
              <a:rPr lang="en-US" sz="2000" dirty="0"/>
              <a:t> of new holiday and leisure facilities in </a:t>
            </a:r>
            <a:r>
              <a:rPr lang="en-US" sz="2000" dirty="0" smtClean="0"/>
              <a:t>the coastal zone</a:t>
            </a:r>
            <a:endParaRPr lang="en-US" sz="2000" dirty="0"/>
          </a:p>
          <a:p>
            <a:pPr marL="342900" indent="-342900">
              <a:buFont typeface="Arial" panose="020B0604020202020204" pitchFamily="34" charset="0"/>
              <a:buChar char="•"/>
            </a:pPr>
            <a:r>
              <a:rPr lang="en-US" sz="2000" dirty="0" smtClean="0"/>
              <a:t>New </a:t>
            </a:r>
            <a:r>
              <a:rPr lang="en-US" sz="2000" dirty="0"/>
              <a:t>holiday and leisure facilities and major expansions </a:t>
            </a:r>
            <a:r>
              <a:rPr lang="en-US" sz="2000" dirty="0" smtClean="0"/>
              <a:t>of existing </a:t>
            </a:r>
            <a:r>
              <a:rPr lang="en-US" sz="2000" dirty="0"/>
              <a:t>facilities to be located in existing urban or </a:t>
            </a:r>
            <a:r>
              <a:rPr lang="en-US" sz="2000" dirty="0" smtClean="0"/>
              <a:t>major holiday </a:t>
            </a:r>
            <a:r>
              <a:rPr lang="en-US" sz="2000" dirty="0"/>
              <a:t>and leisure </a:t>
            </a:r>
            <a:r>
              <a:rPr lang="en-US" sz="2000" dirty="0" smtClean="0"/>
              <a:t>areas</a:t>
            </a:r>
            <a:endParaRPr lang="en-US" sz="2000" dirty="0"/>
          </a:p>
          <a:p>
            <a:pPr marL="342900" indent="-342900">
              <a:buFont typeface="Arial" panose="020B0604020202020204" pitchFamily="34" charset="0"/>
              <a:buChar char="•"/>
            </a:pPr>
            <a:r>
              <a:rPr lang="en-US" sz="2000" dirty="0" smtClean="0"/>
              <a:t>New </a:t>
            </a:r>
            <a:r>
              <a:rPr lang="en-US" sz="2000" dirty="0"/>
              <a:t>marinas must not be placed in the </a:t>
            </a:r>
            <a:r>
              <a:rPr lang="en-US" sz="2000" dirty="0" smtClean="0"/>
              <a:t>open coastal landscape</a:t>
            </a:r>
            <a:endParaRPr lang="en-US" sz="2000" dirty="0"/>
          </a:p>
          <a:p>
            <a:pPr marL="342900" indent="-342900">
              <a:buFont typeface="Arial" panose="020B0604020202020204" pitchFamily="34" charset="0"/>
              <a:buChar char="•"/>
            </a:pPr>
            <a:r>
              <a:rPr lang="en-US" sz="2000" dirty="0" smtClean="0"/>
              <a:t>No </a:t>
            </a:r>
            <a:r>
              <a:rPr lang="en-US" sz="2000" dirty="0"/>
              <a:t>planning of new holiday home areas in the </a:t>
            </a:r>
            <a:r>
              <a:rPr lang="en-US" sz="2000" dirty="0" smtClean="0"/>
              <a:t>coastal zone</a:t>
            </a:r>
            <a:r>
              <a:rPr lang="en-US" sz="2000" dirty="0"/>
              <a:t>, and existing holiday</a:t>
            </a:r>
            <a:endParaRPr lang="de-DE" sz="2000" dirty="0"/>
          </a:p>
        </p:txBody>
      </p:sp>
    </p:spTree>
    <p:extLst>
      <p:ext uri="{BB962C8B-B14F-4D97-AF65-F5344CB8AC3E}">
        <p14:creationId xmlns:p14="http://schemas.microsoft.com/office/powerpoint/2010/main" val="388551532"/>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title"/>
          </p:nvPr>
        </p:nvSpPr>
        <p:spPr/>
        <p:txBody>
          <a:bodyPr/>
          <a:lstStyle/>
          <a:p>
            <a:r>
              <a:rPr lang="en-US" dirty="0" smtClean="0"/>
              <a:t>Co-operations and partnerships</a:t>
            </a:r>
            <a:br>
              <a:rPr lang="en-US" dirty="0" smtClean="0"/>
            </a:br>
            <a:endParaRPr lang="en-US" dirty="0"/>
          </a:p>
        </p:txBody>
      </p:sp>
      <p:sp>
        <p:nvSpPr>
          <p:cNvPr id="7" name="Textplatzhalter 6"/>
          <p:cNvSpPr>
            <a:spLocks noGrp="1"/>
          </p:cNvSpPr>
          <p:nvPr>
            <p:ph type="body" idx="1"/>
          </p:nvPr>
        </p:nvSpPr>
        <p:spPr/>
        <p:txBody>
          <a:bodyPr/>
          <a:lstStyle/>
          <a:p>
            <a:endParaRPr lang="de-DE"/>
          </a:p>
        </p:txBody>
      </p:sp>
    </p:spTree>
    <p:extLst>
      <p:ext uri="{BB962C8B-B14F-4D97-AF65-F5344CB8AC3E}">
        <p14:creationId xmlns:p14="http://schemas.microsoft.com/office/powerpoint/2010/main" val="393869690"/>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Networks</a:t>
            </a:r>
            <a:endParaRPr lang="de-DE" dirty="0"/>
          </a:p>
        </p:txBody>
      </p:sp>
      <p:sp>
        <p:nvSpPr>
          <p:cNvPr id="3" name="Inhaltsplatzhalter 2"/>
          <p:cNvSpPr>
            <a:spLocks noGrp="1"/>
          </p:cNvSpPr>
          <p:nvPr>
            <p:ph idx="1"/>
          </p:nvPr>
        </p:nvSpPr>
        <p:spPr>
          <a:xfrm>
            <a:off x="457200" y="2195513"/>
            <a:ext cx="7648113" cy="3011488"/>
          </a:xfrm>
        </p:spPr>
        <p:txBody>
          <a:bodyPr/>
          <a:lstStyle/>
          <a:p>
            <a:r>
              <a:rPr lang="de-DE" b="1" dirty="0" smtClean="0"/>
              <a:t>Networks in </a:t>
            </a:r>
            <a:r>
              <a:rPr lang="de-DE" b="1" dirty="0" err="1" smtClean="0"/>
              <a:t>the</a:t>
            </a:r>
            <a:r>
              <a:rPr lang="de-DE" b="1" dirty="0" smtClean="0"/>
              <a:t> World </a:t>
            </a:r>
            <a:r>
              <a:rPr lang="de-DE" b="1" dirty="0" err="1" smtClean="0"/>
              <a:t>Heritage</a:t>
            </a:r>
            <a:r>
              <a:rPr lang="de-DE" b="1" dirty="0" smtClean="0"/>
              <a:t> Site</a:t>
            </a:r>
            <a:endParaRPr lang="de-DE" b="1" dirty="0"/>
          </a:p>
          <a:p>
            <a:pPr marL="342900" indent="-342900">
              <a:buFont typeface="Arial" panose="020B0604020202020204" pitchFamily="34" charset="0"/>
              <a:buChar char="•"/>
            </a:pPr>
            <a:r>
              <a:rPr lang="de-DE" dirty="0"/>
              <a:t>AG Weltnaturerbe Wattenmeer </a:t>
            </a:r>
            <a:r>
              <a:rPr lang="de-DE" dirty="0" smtClean="0"/>
              <a:t>Niedersachsen (D)</a:t>
            </a:r>
            <a:endParaRPr lang="de-DE" dirty="0"/>
          </a:p>
          <a:p>
            <a:pPr marL="342900" indent="-342900">
              <a:buFont typeface="Arial" panose="020B0604020202020204" pitchFamily="34" charset="0"/>
              <a:buChar char="•"/>
            </a:pPr>
            <a:r>
              <a:rPr lang="de-DE" dirty="0" smtClean="0"/>
              <a:t>Weltnaturerbe-AG </a:t>
            </a:r>
            <a:r>
              <a:rPr lang="de-DE" dirty="0"/>
              <a:t>Westküste und Trägergruppe Fahrtziel Natur, </a:t>
            </a:r>
            <a:r>
              <a:rPr lang="de-DE" dirty="0" smtClean="0"/>
              <a:t>Schleswig-Holstein (D)</a:t>
            </a:r>
            <a:endParaRPr lang="de-DE" dirty="0"/>
          </a:p>
          <a:p>
            <a:pPr marL="342900" indent="-342900">
              <a:buFont typeface="Arial" panose="020B0604020202020204" pitchFamily="34" charset="0"/>
              <a:buChar char="•"/>
            </a:pPr>
            <a:r>
              <a:rPr lang="de-DE" dirty="0" err="1" smtClean="0"/>
              <a:t>Stuurgroep</a:t>
            </a:r>
            <a:r>
              <a:rPr lang="de-DE" dirty="0" smtClean="0"/>
              <a:t> </a:t>
            </a:r>
            <a:r>
              <a:rPr lang="de-DE" dirty="0" err="1"/>
              <a:t>Waddenzee</a:t>
            </a:r>
            <a:r>
              <a:rPr lang="de-DE" dirty="0"/>
              <a:t> </a:t>
            </a:r>
            <a:r>
              <a:rPr lang="de-DE" dirty="0" err="1" smtClean="0"/>
              <a:t>Werelderfgoed</a:t>
            </a:r>
            <a:r>
              <a:rPr lang="de-DE" dirty="0" smtClean="0"/>
              <a:t> (NL)</a:t>
            </a:r>
            <a:endParaRPr lang="de-DE" dirty="0"/>
          </a:p>
          <a:p>
            <a:pPr marL="342900" indent="-342900">
              <a:buFont typeface="Arial" panose="020B0604020202020204" pitchFamily="34" charset="0"/>
              <a:buChar char="•"/>
            </a:pPr>
            <a:r>
              <a:rPr lang="de-DE" dirty="0" err="1" smtClean="0"/>
              <a:t>Styretøj</a:t>
            </a:r>
            <a:r>
              <a:rPr lang="de-DE" dirty="0" smtClean="0"/>
              <a:t> </a:t>
            </a:r>
            <a:r>
              <a:rPr lang="de-DE" dirty="0" err="1"/>
              <a:t>og</a:t>
            </a:r>
            <a:r>
              <a:rPr lang="de-DE" dirty="0"/>
              <a:t> </a:t>
            </a:r>
            <a:r>
              <a:rPr lang="de-DE" dirty="0" err="1"/>
              <a:t>kontaktgruppe</a:t>
            </a:r>
            <a:r>
              <a:rPr lang="de-DE" dirty="0"/>
              <a:t> </a:t>
            </a:r>
            <a:r>
              <a:rPr lang="de-DE" dirty="0" err="1" smtClean="0"/>
              <a:t>Vadehavet</a:t>
            </a:r>
            <a:r>
              <a:rPr lang="de-DE" dirty="0" smtClean="0"/>
              <a:t> (DK)</a:t>
            </a:r>
            <a:endParaRPr lang="de-DE" sz="2000" dirty="0"/>
          </a:p>
        </p:txBody>
      </p:sp>
    </p:spTree>
    <p:extLst>
      <p:ext uri="{BB962C8B-B14F-4D97-AF65-F5344CB8AC3E}">
        <p14:creationId xmlns:p14="http://schemas.microsoft.com/office/powerpoint/2010/main" val="547467424"/>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title"/>
          </p:nvPr>
        </p:nvSpPr>
        <p:spPr/>
        <p:txBody>
          <a:bodyPr/>
          <a:lstStyle/>
          <a:p>
            <a:r>
              <a:rPr lang="de-DE" dirty="0" smtClean="0"/>
              <a:t>Co-operation</a:t>
            </a:r>
            <a:endParaRPr lang="de-DE" dirty="0"/>
          </a:p>
        </p:txBody>
      </p:sp>
      <p:sp>
        <p:nvSpPr>
          <p:cNvPr id="7" name="Inhaltsplatzhalter 6"/>
          <p:cNvSpPr>
            <a:spLocks noGrp="1"/>
          </p:cNvSpPr>
          <p:nvPr>
            <p:ph idx="1"/>
          </p:nvPr>
        </p:nvSpPr>
        <p:spPr>
          <a:xfrm>
            <a:off x="457200" y="2195513"/>
            <a:ext cx="5011445" cy="3011488"/>
          </a:xfrm>
        </p:spPr>
        <p:txBody>
          <a:bodyPr/>
          <a:lstStyle/>
          <a:p>
            <a:pPr marL="342900" indent="-342900">
              <a:buFont typeface="Arial" panose="020B0604020202020204" pitchFamily="34" charset="0"/>
              <a:buChar char="•"/>
            </a:pPr>
            <a:r>
              <a:rPr lang="en-US" dirty="0" err="1" smtClean="0"/>
              <a:t>meinFernbus</a:t>
            </a:r>
            <a:r>
              <a:rPr lang="en-US" dirty="0" smtClean="0"/>
              <a:t> + </a:t>
            </a:r>
            <a:r>
              <a:rPr lang="en-US" dirty="0" err="1" smtClean="0"/>
              <a:t>Zugvogeltage</a:t>
            </a:r>
            <a:r>
              <a:rPr lang="en-US" dirty="0" smtClean="0"/>
              <a:t>:  information package with „die </a:t>
            </a:r>
            <a:r>
              <a:rPr lang="en-US" dirty="0" err="1" smtClean="0"/>
              <a:t>nordsee</a:t>
            </a:r>
            <a:r>
              <a:rPr lang="en-US" dirty="0" smtClean="0"/>
              <a:t>“-</a:t>
            </a:r>
            <a:r>
              <a:rPr lang="en-US" dirty="0" err="1" smtClean="0"/>
              <a:t>Magazin</a:t>
            </a:r>
            <a:r>
              <a:rPr lang="en-US" dirty="0" smtClean="0"/>
              <a:t>,  </a:t>
            </a:r>
            <a:r>
              <a:rPr lang="en-US" dirty="0" err="1" smtClean="0"/>
              <a:t>meinFernbus</a:t>
            </a:r>
            <a:r>
              <a:rPr lang="en-US" dirty="0" smtClean="0"/>
              <a:t>-timetable and the birdwatching-days-flyer: ca. 3000 packages</a:t>
            </a:r>
          </a:p>
          <a:p>
            <a:pPr marL="342900" indent="-342900">
              <a:buFont typeface="Arial" panose="020B0604020202020204" pitchFamily="34" charset="0"/>
              <a:buChar char="•"/>
            </a:pPr>
            <a:r>
              <a:rPr lang="en-US" dirty="0" err="1" smtClean="0"/>
              <a:t>meinFernbus</a:t>
            </a:r>
            <a:r>
              <a:rPr lang="en-US" dirty="0" smtClean="0"/>
              <a:t> + </a:t>
            </a:r>
            <a:r>
              <a:rPr lang="en-US" dirty="0" err="1" smtClean="0"/>
              <a:t>meinMeer</a:t>
            </a:r>
            <a:r>
              <a:rPr lang="en-US" dirty="0" smtClean="0"/>
              <a:t> + </a:t>
            </a:r>
            <a:r>
              <a:rPr lang="en-US" dirty="0" err="1" smtClean="0"/>
              <a:t>Zugvogeltage</a:t>
            </a:r>
            <a:r>
              <a:rPr lang="en-US" dirty="0" smtClean="0"/>
              <a:t> + </a:t>
            </a:r>
            <a:r>
              <a:rPr lang="en-US" dirty="0" err="1" smtClean="0"/>
              <a:t>Nordsee</a:t>
            </a:r>
            <a:r>
              <a:rPr lang="en-US" dirty="0" smtClean="0"/>
              <a:t> GmbH: lottery and extra pages</a:t>
            </a:r>
          </a:p>
          <a:p>
            <a:endParaRPr lang="en-US" dirty="0"/>
          </a:p>
        </p:txBody>
      </p:sp>
      <p:pic>
        <p:nvPicPr>
          <p:cNvPr id="8" name="Picture 3"/>
          <p:cNvPicPr>
            <a:picLocks noChangeAspect="1" noChangeArrowheads="1"/>
          </p:cNvPicPr>
          <p:nvPr/>
        </p:nvPicPr>
        <p:blipFill>
          <a:blip r:embed="rId2">
            <a:extLst>
              <a:ext uri="{28A0092B-C50C-407E-A947-70E740481C1C}">
                <a14:useLocalDpi xmlns:a14="http://schemas.microsoft.com/office/drawing/2010/main" val="0"/>
              </a:ext>
            </a:extLst>
          </a:blip>
          <a:srcRect l="16141" t="9755" r="35228" b="25838"/>
          <a:stretch>
            <a:fillRect/>
          </a:stretch>
        </p:blipFill>
        <p:spPr bwMode="auto">
          <a:xfrm>
            <a:off x="5468645" y="2115706"/>
            <a:ext cx="3527425" cy="2917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0367159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fik 18" descr="vögel2.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545123" y="1316444"/>
            <a:ext cx="3352020" cy="4112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p:txBody>
          <a:bodyPr/>
          <a:lstStyle/>
          <a:p>
            <a:r>
              <a:rPr lang="en-US" dirty="0" smtClean="0">
                <a:latin typeface="+mn-lt"/>
              </a:rPr>
              <a:t>Criteria to assess global importance</a:t>
            </a:r>
            <a:endParaRPr lang="en-US" dirty="0">
              <a:latin typeface="+mn-lt"/>
            </a:endParaRPr>
          </a:p>
        </p:txBody>
      </p:sp>
      <p:sp>
        <p:nvSpPr>
          <p:cNvPr id="3" name="Inhaltsplatzhalter 2"/>
          <p:cNvSpPr>
            <a:spLocks noGrp="1"/>
          </p:cNvSpPr>
          <p:nvPr>
            <p:ph idx="1"/>
          </p:nvPr>
        </p:nvSpPr>
        <p:spPr>
          <a:xfrm>
            <a:off x="457200" y="2195513"/>
            <a:ext cx="4967056" cy="3011488"/>
          </a:xfrm>
        </p:spPr>
        <p:txBody>
          <a:bodyPr/>
          <a:lstStyle/>
          <a:p>
            <a:r>
              <a:rPr lang="en-US" b="1" dirty="0"/>
              <a:t>Biodiversity: Unique in its </a:t>
            </a:r>
            <a:r>
              <a:rPr lang="en-US" b="1" dirty="0" smtClean="0"/>
              <a:t>variety</a:t>
            </a:r>
          </a:p>
          <a:p>
            <a:pPr marL="342900" indent="-342900">
              <a:buFont typeface="Arial" panose="020B0604020202020204" pitchFamily="34" charset="0"/>
              <a:buChar char="•"/>
            </a:pPr>
            <a:r>
              <a:rPr lang="en-US" dirty="0" smtClean="0"/>
              <a:t>10,000 species</a:t>
            </a:r>
          </a:p>
          <a:p>
            <a:pPr marL="342900" indent="-342900">
              <a:buFont typeface="Arial" panose="020B0604020202020204" pitchFamily="34" charset="0"/>
              <a:buChar char="•"/>
            </a:pPr>
            <a:r>
              <a:rPr lang="en-US" dirty="0" smtClean="0"/>
              <a:t>Cross </a:t>
            </a:r>
            <a:r>
              <a:rPr lang="en-US" dirty="0"/>
              <a:t>roads for </a:t>
            </a:r>
            <a:r>
              <a:rPr lang="en-US" dirty="0" smtClean="0"/>
              <a:t>12 </a:t>
            </a:r>
            <a:r>
              <a:rPr lang="en-US" dirty="0"/>
              <a:t>million </a:t>
            </a:r>
            <a:r>
              <a:rPr lang="en-US" dirty="0" smtClean="0"/>
              <a:t>birds</a:t>
            </a:r>
          </a:p>
          <a:p>
            <a:pPr marL="342900" indent="-342900">
              <a:buFont typeface="Arial" panose="020B0604020202020204" pitchFamily="34" charset="0"/>
              <a:buChar char="•"/>
            </a:pPr>
            <a:r>
              <a:rPr lang="en-US" dirty="0" smtClean="0"/>
              <a:t>Essential </a:t>
            </a:r>
            <a:r>
              <a:rPr lang="en-US" dirty="0"/>
              <a:t>stopover </a:t>
            </a:r>
            <a:r>
              <a:rPr lang="en-US" dirty="0" smtClean="0"/>
              <a:t>enables </a:t>
            </a:r>
            <a:r>
              <a:rPr lang="en-US" dirty="0"/>
              <a:t>the functioning of the East Atlantic and African-Eurasian migratory flyways</a:t>
            </a:r>
            <a:endParaRPr lang="de-DE" dirty="0"/>
          </a:p>
        </p:txBody>
      </p:sp>
    </p:spTree>
    <p:extLst>
      <p:ext uri="{BB962C8B-B14F-4D97-AF65-F5344CB8AC3E}">
        <p14:creationId xmlns:p14="http://schemas.microsoft.com/office/powerpoint/2010/main" val="3532029249"/>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Inhaltsplatzhalter 6"/>
          <p:cNvSpPr>
            <a:spLocks noGrp="1"/>
          </p:cNvSpPr>
          <p:nvPr>
            <p:ph idx="1"/>
          </p:nvPr>
        </p:nvSpPr>
        <p:spPr>
          <a:xfrm>
            <a:off x="457200" y="2195513"/>
            <a:ext cx="7967709" cy="3011488"/>
          </a:xfrm>
        </p:spPr>
        <p:txBody>
          <a:bodyPr/>
          <a:lstStyle/>
          <a:p>
            <a:r>
              <a:rPr lang="en-US" dirty="0" err="1" smtClean="0"/>
              <a:t>Nordsee</a:t>
            </a:r>
            <a:r>
              <a:rPr lang="en-US" dirty="0" smtClean="0"/>
              <a:t>* + Deutsche </a:t>
            </a:r>
            <a:r>
              <a:rPr lang="en-US" dirty="0" err="1" smtClean="0"/>
              <a:t>Bahn</a:t>
            </a:r>
            <a:r>
              <a:rPr lang="en-US" dirty="0" smtClean="0"/>
              <a:t> (German Railway): </a:t>
            </a:r>
            <a:r>
              <a:rPr lang="en-US" dirty="0" err="1" smtClean="0"/>
              <a:t>Fahrtziel</a:t>
            </a:r>
            <a:r>
              <a:rPr lang="en-US" dirty="0" smtClean="0"/>
              <a:t> </a:t>
            </a:r>
            <a:r>
              <a:rPr lang="en-US" dirty="0" err="1" smtClean="0"/>
              <a:t>Natur</a:t>
            </a:r>
            <a:endParaRPr lang="en-US" dirty="0" smtClean="0"/>
          </a:p>
          <a:p>
            <a:pPr marL="342900" indent="-342900">
              <a:buFont typeface="Arial" panose="020B0604020202020204" pitchFamily="34" charset="0"/>
              <a:buChar char="•"/>
            </a:pPr>
            <a:r>
              <a:rPr lang="en-US" dirty="0" smtClean="0"/>
              <a:t>Cooperation of </a:t>
            </a:r>
            <a:r>
              <a:rPr lang="en-US" dirty="0" err="1" smtClean="0"/>
              <a:t>Deutschen</a:t>
            </a:r>
            <a:r>
              <a:rPr lang="en-US" dirty="0" smtClean="0"/>
              <a:t> </a:t>
            </a:r>
            <a:r>
              <a:rPr lang="en-US" dirty="0" err="1" smtClean="0"/>
              <a:t>Bahn</a:t>
            </a:r>
            <a:r>
              <a:rPr lang="en-US" dirty="0" smtClean="0"/>
              <a:t> with BUND, NABU, VCD for environmental friendly tourism in major conservation areas</a:t>
            </a:r>
          </a:p>
          <a:p>
            <a:pPr marL="342900" indent="-342900">
              <a:buFont typeface="Arial" panose="020B0604020202020204" pitchFamily="34" charset="0"/>
              <a:buChar char="•"/>
            </a:pPr>
            <a:r>
              <a:rPr lang="en-US" dirty="0" smtClean="0"/>
              <a:t>2012-2014: World Heritage marketing campaign with TASH und TMN</a:t>
            </a:r>
          </a:p>
          <a:p>
            <a:pPr marL="342900" indent="-342900">
              <a:buFont typeface="Arial" panose="020B0604020202020204" pitchFamily="34" charset="0"/>
              <a:buChar char="•"/>
            </a:pPr>
            <a:r>
              <a:rPr lang="en-US" dirty="0" smtClean="0"/>
              <a:t>Information about environmental friendly arriving with train and local mobility</a:t>
            </a:r>
          </a:p>
          <a:p>
            <a:pPr marL="342900" indent="-342900">
              <a:buFont typeface="Arial" panose="020B0604020202020204" pitchFamily="34" charset="0"/>
              <a:buChar char="•"/>
            </a:pPr>
            <a:r>
              <a:rPr lang="en-US" dirty="0" smtClean="0"/>
              <a:t>Integration of bookable offers</a:t>
            </a:r>
          </a:p>
          <a:p>
            <a:endParaRPr lang="en-US" dirty="0"/>
          </a:p>
        </p:txBody>
      </p:sp>
      <p:pic>
        <p:nvPicPr>
          <p:cNvPr id="9" name="Picture 9"/>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a:xfrm>
            <a:off x="6378116" y="1046164"/>
            <a:ext cx="2483768" cy="1282774"/>
          </a:xfrm>
          <a:prstGeom prst="rect">
            <a:avLst/>
          </a:prstGeom>
          <a:noFill/>
        </p:spPr>
      </p:pic>
      <p:sp>
        <p:nvSpPr>
          <p:cNvPr id="8" name="Titel 5"/>
          <p:cNvSpPr>
            <a:spLocks noGrp="1"/>
          </p:cNvSpPr>
          <p:nvPr>
            <p:ph type="title"/>
          </p:nvPr>
        </p:nvSpPr>
        <p:spPr>
          <a:xfrm>
            <a:off x="457200" y="869950"/>
            <a:ext cx="8229600" cy="1143000"/>
          </a:xfrm>
        </p:spPr>
        <p:txBody>
          <a:bodyPr/>
          <a:lstStyle/>
          <a:p>
            <a:r>
              <a:rPr lang="de-DE" dirty="0" smtClean="0"/>
              <a:t>Co-operation</a:t>
            </a:r>
            <a:endParaRPr lang="de-DE" dirty="0"/>
          </a:p>
        </p:txBody>
      </p:sp>
    </p:spTree>
    <p:extLst>
      <p:ext uri="{BB962C8B-B14F-4D97-AF65-F5344CB8AC3E}">
        <p14:creationId xmlns:p14="http://schemas.microsoft.com/office/powerpoint/2010/main" val="201105652"/>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457200" y="1033701"/>
            <a:ext cx="1622307" cy="4414044"/>
          </a:xfrm>
          <a:prstGeom prst="rect">
            <a:avLst/>
          </a:prstGeom>
        </p:spPr>
      </p:pic>
      <p:pic>
        <p:nvPicPr>
          <p:cNvPr id="10" name="Picture 4">
            <a:hlinkClick r:id="rId2"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92512" y="1577449"/>
            <a:ext cx="2770882" cy="38702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6">
            <a:hlinkClick r:id="rId2" action="ppaction://hlinksldjump"/>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648" y="1293657"/>
            <a:ext cx="2767903" cy="38941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itel 5"/>
          <p:cNvSpPr>
            <a:spLocks noGrp="1"/>
          </p:cNvSpPr>
          <p:nvPr>
            <p:ph type="title"/>
          </p:nvPr>
        </p:nvSpPr>
        <p:spPr>
          <a:xfrm>
            <a:off x="457200" y="869950"/>
            <a:ext cx="8229600" cy="1143000"/>
          </a:xfrm>
        </p:spPr>
        <p:txBody>
          <a:bodyPr/>
          <a:lstStyle/>
          <a:p>
            <a:r>
              <a:rPr lang="de-DE" dirty="0" smtClean="0"/>
              <a:t>Co-operation</a:t>
            </a:r>
            <a:endParaRPr lang="de-DE" dirty="0"/>
          </a:p>
        </p:txBody>
      </p:sp>
    </p:spTree>
    <p:extLst>
      <p:ext uri="{BB962C8B-B14F-4D97-AF65-F5344CB8AC3E}">
        <p14:creationId xmlns:p14="http://schemas.microsoft.com/office/powerpoint/2010/main" val="3309745325"/>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Inhaltsplatzhalter 6"/>
          <p:cNvSpPr>
            <a:spLocks noGrp="1"/>
          </p:cNvSpPr>
          <p:nvPr>
            <p:ph idx="1"/>
          </p:nvPr>
        </p:nvSpPr>
        <p:spPr>
          <a:xfrm>
            <a:off x="457200" y="2195513"/>
            <a:ext cx="7967709" cy="3011488"/>
          </a:xfrm>
        </p:spPr>
        <p:txBody>
          <a:bodyPr/>
          <a:lstStyle/>
          <a:p>
            <a:r>
              <a:rPr lang="en-US" dirty="0" smtClean="0"/>
              <a:t>Passenger information offer of the Nord-Ostsee-</a:t>
            </a:r>
            <a:r>
              <a:rPr lang="en-US" dirty="0" err="1" smtClean="0"/>
              <a:t>Bahn</a:t>
            </a:r>
            <a:r>
              <a:rPr lang="en-US" dirty="0" smtClean="0"/>
              <a:t> (NP-Partner) through National Park-guide </a:t>
            </a:r>
            <a:r>
              <a:rPr lang="en-US" dirty="0" err="1" smtClean="0"/>
              <a:t>Dörte</a:t>
            </a:r>
            <a:r>
              <a:rPr lang="en-US" dirty="0" smtClean="0"/>
              <a:t> Hansen</a:t>
            </a:r>
          </a:p>
          <a:p>
            <a:endParaRPr lang="en-US" dirty="0"/>
          </a:p>
        </p:txBody>
      </p:sp>
      <p:pic>
        <p:nvPicPr>
          <p:cNvPr id="8" name="Grafik 1"/>
          <p:cNvPicPr>
            <a:picLocks noChangeAspect="1" noChangeArrowheads="1"/>
          </p:cNvPicPr>
          <p:nvPr/>
        </p:nvPicPr>
        <p:blipFill>
          <a:blip r:embed="rId2" cstate="print">
            <a:extLst>
              <a:ext uri="{28A0092B-C50C-407E-A947-70E740481C1C}">
                <a14:useLocalDpi xmlns:a14="http://schemas.microsoft.com/office/drawing/2010/main" val="0"/>
              </a:ext>
            </a:extLst>
          </a:blip>
          <a:srcRect l="20894" t="13834" r="28056" b="37245"/>
          <a:stretch>
            <a:fillRect/>
          </a:stretch>
        </p:blipFill>
        <p:spPr bwMode="auto">
          <a:xfrm>
            <a:off x="3162300" y="3077887"/>
            <a:ext cx="2819400" cy="168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hteck 9"/>
          <p:cNvSpPr/>
          <p:nvPr/>
        </p:nvSpPr>
        <p:spPr>
          <a:xfrm>
            <a:off x="2586037" y="4852372"/>
            <a:ext cx="4143375" cy="276999"/>
          </a:xfrm>
          <a:prstGeom prst="rect">
            <a:avLst/>
          </a:prstGeom>
        </p:spPr>
        <p:txBody>
          <a:bodyPr wrap="square">
            <a:spAutoFit/>
          </a:bodyPr>
          <a:lstStyle/>
          <a:p>
            <a:r>
              <a:rPr lang="de-DE" sz="1200" b="1" dirty="0" smtClean="0">
                <a:solidFill>
                  <a:schemeClr val="tx1">
                    <a:lumMod val="65000"/>
                    <a:lumOff val="35000"/>
                  </a:schemeClr>
                </a:solidFill>
                <a:latin typeface="Trebuchet MS"/>
                <a:cs typeface="Trebuchet MS"/>
              </a:rPr>
              <a:t>See: www.youtube.com/watch?v=3BI0niyjY04</a:t>
            </a:r>
            <a:endParaRPr lang="de-DE" sz="1200" b="1" dirty="0">
              <a:solidFill>
                <a:schemeClr val="tx1">
                  <a:lumMod val="65000"/>
                  <a:lumOff val="35000"/>
                </a:schemeClr>
              </a:solidFill>
              <a:latin typeface="Trebuchet MS"/>
              <a:cs typeface="Trebuchet MS"/>
            </a:endParaRPr>
          </a:p>
        </p:txBody>
      </p:sp>
      <p:sp>
        <p:nvSpPr>
          <p:cNvPr id="9" name="Titel 5"/>
          <p:cNvSpPr>
            <a:spLocks noGrp="1"/>
          </p:cNvSpPr>
          <p:nvPr>
            <p:ph type="title"/>
          </p:nvPr>
        </p:nvSpPr>
        <p:spPr>
          <a:xfrm>
            <a:off x="457200" y="869950"/>
            <a:ext cx="8229600" cy="1143000"/>
          </a:xfrm>
        </p:spPr>
        <p:txBody>
          <a:bodyPr/>
          <a:lstStyle/>
          <a:p>
            <a:r>
              <a:rPr lang="de-DE" dirty="0" smtClean="0"/>
              <a:t>Co-operation</a:t>
            </a:r>
            <a:endParaRPr lang="de-DE" dirty="0"/>
          </a:p>
        </p:txBody>
      </p:sp>
    </p:spTree>
    <p:extLst>
      <p:ext uri="{BB962C8B-B14F-4D97-AF65-F5344CB8AC3E}">
        <p14:creationId xmlns:p14="http://schemas.microsoft.com/office/powerpoint/2010/main" val="1829761114"/>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Ferry boats &amp; Shipping</a:t>
            </a:r>
            <a:br>
              <a:rPr lang="en-US" dirty="0" smtClean="0"/>
            </a:br>
            <a:endParaRPr lang="en-US" dirty="0"/>
          </a:p>
        </p:txBody>
      </p:sp>
      <p:sp>
        <p:nvSpPr>
          <p:cNvPr id="3" name="Inhaltsplatzhalter 2"/>
          <p:cNvSpPr>
            <a:spLocks noGrp="1"/>
          </p:cNvSpPr>
          <p:nvPr>
            <p:ph idx="1"/>
          </p:nvPr>
        </p:nvSpPr>
        <p:spPr>
          <a:xfrm>
            <a:off x="457200" y="2195513"/>
            <a:ext cx="8349449" cy="3011488"/>
          </a:xfrm>
        </p:spPr>
        <p:txBody>
          <a:bodyPr/>
          <a:lstStyle/>
          <a:p>
            <a:pPr marL="342900" indent="-342900">
              <a:buFont typeface="Arial" panose="020B0604020202020204" pitchFamily="34" charset="0"/>
              <a:buChar char="•"/>
            </a:pPr>
            <a:r>
              <a:rPr lang="en-US" dirty="0" smtClean="0"/>
              <a:t>Providing the island-ferries with information-boards for the World Heritage and National Park</a:t>
            </a:r>
          </a:p>
          <a:p>
            <a:pPr marL="342900" indent="-342900">
              <a:buFont typeface="Arial" panose="020B0604020202020204" pitchFamily="34" charset="0"/>
              <a:buChar char="•"/>
            </a:pPr>
            <a:r>
              <a:rPr lang="en-US" dirty="0" smtClean="0"/>
              <a:t>Configuration of a World Heritage lounge on board of the MS </a:t>
            </a:r>
            <a:r>
              <a:rPr lang="en-US" dirty="0" err="1" smtClean="0"/>
              <a:t>Ostfriesland</a:t>
            </a:r>
            <a:r>
              <a:rPr lang="en-US" dirty="0" smtClean="0"/>
              <a:t>, AG Ems</a:t>
            </a:r>
          </a:p>
          <a:p>
            <a:pPr marL="342900" indent="-342900">
              <a:buFont typeface="Arial" panose="020B0604020202020204" pitchFamily="34" charset="0"/>
              <a:buChar char="•"/>
            </a:pPr>
            <a:r>
              <a:rPr lang="en-US" dirty="0" smtClean="0"/>
              <a:t>Rhetoric for captains</a:t>
            </a:r>
          </a:p>
          <a:p>
            <a:endParaRPr lang="en-US" sz="2000" dirty="0"/>
          </a:p>
        </p:txBody>
      </p:sp>
      <p:pic>
        <p:nvPicPr>
          <p:cNvPr id="8" name="Picture 7" descr="DSC00762[1]"/>
          <p:cNvPicPr>
            <a:picLocks noChangeAspect="1" noChangeArrowheads="1"/>
          </p:cNvPicPr>
          <p:nvPr/>
        </p:nvPicPr>
        <p:blipFill>
          <a:blip r:embed="rId2">
            <a:extLst>
              <a:ext uri="{28A0092B-C50C-407E-A947-70E740481C1C}">
                <a14:useLocalDpi xmlns:a14="http://schemas.microsoft.com/office/drawing/2010/main" val="0"/>
              </a:ext>
            </a:extLst>
          </a:blip>
          <a:srcRect l="3006" t="4007" r="9085" b="3117"/>
          <a:stretch>
            <a:fillRect/>
          </a:stretch>
        </p:blipFill>
        <p:spPr bwMode="auto">
          <a:xfrm>
            <a:off x="1839404" y="4266697"/>
            <a:ext cx="1519737" cy="120462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AG Ems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31917" y="4312722"/>
            <a:ext cx="1914248" cy="10768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9271904"/>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National Park-Partner</a:t>
            </a:r>
            <a:r>
              <a:rPr lang="de-DE" dirty="0"/>
              <a:t/>
            </a:r>
            <a:br>
              <a:rPr lang="de-DE" dirty="0"/>
            </a:br>
            <a:endParaRPr lang="de-DE" dirty="0"/>
          </a:p>
        </p:txBody>
      </p:sp>
      <p:sp>
        <p:nvSpPr>
          <p:cNvPr id="3" name="Inhaltsplatzhalter 2"/>
          <p:cNvSpPr>
            <a:spLocks noGrp="1"/>
          </p:cNvSpPr>
          <p:nvPr>
            <p:ph idx="1"/>
          </p:nvPr>
        </p:nvSpPr>
        <p:spPr>
          <a:xfrm>
            <a:off x="457201" y="2195513"/>
            <a:ext cx="5490838" cy="3011488"/>
          </a:xfrm>
        </p:spPr>
        <p:txBody>
          <a:bodyPr/>
          <a:lstStyle/>
          <a:p>
            <a:r>
              <a:rPr lang="en-US" dirty="0" smtClean="0"/>
              <a:t>Slaughterhouse </a:t>
            </a:r>
            <a:r>
              <a:rPr lang="en-US" dirty="0" err="1" smtClean="0"/>
              <a:t>Claußen</a:t>
            </a:r>
            <a:r>
              <a:rPr lang="en-US" dirty="0" smtClean="0"/>
              <a:t> in </a:t>
            </a:r>
            <a:r>
              <a:rPr lang="en-US" dirty="0" err="1" smtClean="0"/>
              <a:t>Tönning</a:t>
            </a:r>
            <a:endParaRPr lang="en-US" dirty="0" smtClean="0"/>
          </a:p>
          <a:p>
            <a:pPr marL="342900" indent="-342900">
              <a:buFont typeface="Arial" panose="020B0604020202020204" pitchFamily="34" charset="0"/>
              <a:buChar char="•"/>
            </a:pPr>
            <a:r>
              <a:rPr lang="en-US" dirty="0" smtClean="0"/>
              <a:t>NP-/World Heritage-Logo on paper bags</a:t>
            </a:r>
          </a:p>
          <a:p>
            <a:pPr marL="342900" indent="-342900">
              <a:buFont typeface="Arial" panose="020B0604020202020204" pitchFamily="34" charset="0"/>
              <a:buChar char="•"/>
            </a:pPr>
            <a:r>
              <a:rPr lang="en-US" dirty="0" smtClean="0"/>
              <a:t>Every bag is accompanied by a </a:t>
            </a:r>
            <a:r>
              <a:rPr lang="en-US" dirty="0" err="1" smtClean="0"/>
              <a:t>Multimar</a:t>
            </a:r>
            <a:r>
              <a:rPr lang="en-US" dirty="0" smtClean="0"/>
              <a:t>-Flyer </a:t>
            </a:r>
          </a:p>
          <a:p>
            <a:endParaRPr lang="en-US" sz="2000" dirty="0"/>
          </a:p>
        </p:txBody>
      </p:sp>
      <p:pic>
        <p:nvPicPr>
          <p:cNvPr id="6" name="Grafik 5"/>
          <p:cNvPicPr>
            <a:picLocks noChangeAspect="1"/>
          </p:cNvPicPr>
          <p:nvPr/>
        </p:nvPicPr>
        <p:blipFill>
          <a:blip r:embed="rId2"/>
          <a:stretch>
            <a:fillRect/>
          </a:stretch>
        </p:blipFill>
        <p:spPr>
          <a:xfrm>
            <a:off x="6249881" y="1662795"/>
            <a:ext cx="2156718" cy="3544206"/>
          </a:xfrm>
          <a:prstGeom prst="rect">
            <a:avLst/>
          </a:prstGeom>
        </p:spPr>
      </p:pic>
      <p:pic>
        <p:nvPicPr>
          <p:cNvPr id="7" name="Grafik 6"/>
          <p:cNvPicPr>
            <a:picLocks noChangeAspect="1"/>
          </p:cNvPicPr>
          <p:nvPr/>
        </p:nvPicPr>
        <p:blipFill>
          <a:blip r:embed="rId3"/>
          <a:stretch>
            <a:fillRect/>
          </a:stretch>
        </p:blipFill>
        <p:spPr>
          <a:xfrm>
            <a:off x="1319814" y="3933759"/>
            <a:ext cx="3314330" cy="1574307"/>
          </a:xfrm>
          <a:prstGeom prst="rect">
            <a:avLst/>
          </a:prstGeom>
        </p:spPr>
      </p:pic>
    </p:spTree>
    <p:extLst>
      <p:ext uri="{BB962C8B-B14F-4D97-AF65-F5344CB8AC3E}">
        <p14:creationId xmlns:p14="http://schemas.microsoft.com/office/powerpoint/2010/main" val="25181184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Nationalpark-Partner</a:t>
            </a:r>
            <a:r>
              <a:rPr lang="de-DE" dirty="0"/>
              <a:t/>
            </a:r>
            <a:br>
              <a:rPr lang="de-DE" dirty="0"/>
            </a:br>
            <a:endParaRPr lang="de-DE" dirty="0"/>
          </a:p>
        </p:txBody>
      </p:sp>
      <p:sp>
        <p:nvSpPr>
          <p:cNvPr id="3" name="Inhaltsplatzhalter 2"/>
          <p:cNvSpPr>
            <a:spLocks noGrp="1"/>
          </p:cNvSpPr>
          <p:nvPr>
            <p:ph idx="1"/>
          </p:nvPr>
        </p:nvSpPr>
        <p:spPr>
          <a:xfrm>
            <a:off x="457200" y="2195513"/>
            <a:ext cx="4940423" cy="3011488"/>
          </a:xfrm>
        </p:spPr>
        <p:txBody>
          <a:bodyPr/>
          <a:lstStyle/>
          <a:p>
            <a:r>
              <a:rPr lang="en-US" dirty="0" smtClean="0"/>
              <a:t>Fairtrade-Chocolate “</a:t>
            </a:r>
            <a:r>
              <a:rPr lang="en-US" dirty="0" err="1" smtClean="0"/>
              <a:t>Watt´n</a:t>
            </a:r>
            <a:r>
              <a:rPr lang="en-US" dirty="0" smtClean="0"/>
              <a:t> </a:t>
            </a:r>
            <a:r>
              <a:rPr lang="en-US" dirty="0" err="1" smtClean="0"/>
              <a:t>Glück</a:t>
            </a:r>
            <a:r>
              <a:rPr lang="en-US" dirty="0" smtClean="0"/>
              <a:t>”</a:t>
            </a:r>
          </a:p>
          <a:p>
            <a:r>
              <a:rPr lang="en-US" dirty="0" smtClean="0"/>
              <a:t>from </a:t>
            </a:r>
            <a:r>
              <a:rPr lang="en-US" dirty="0" err="1" smtClean="0"/>
              <a:t>Büsum</a:t>
            </a:r>
            <a:endParaRPr lang="en-US" dirty="0" smtClean="0"/>
          </a:p>
          <a:p>
            <a:pPr marL="342900" indent="-342900">
              <a:buFont typeface="Arial" panose="020B0604020202020204" pitchFamily="34" charset="0"/>
              <a:buChar char="•"/>
            </a:pPr>
            <a:r>
              <a:rPr lang="en-US" dirty="0" smtClean="0"/>
              <a:t>Per sold chocolate 1 € for the World Heritage</a:t>
            </a:r>
          </a:p>
          <a:p>
            <a:pPr marL="342900" indent="-342900">
              <a:buFont typeface="Arial" panose="020B0604020202020204" pitchFamily="34" charset="0"/>
              <a:buChar char="•"/>
            </a:pPr>
            <a:r>
              <a:rPr lang="en-US" dirty="0" smtClean="0"/>
              <a:t>Donations are used to finance </a:t>
            </a:r>
            <a:r>
              <a:rPr lang="en-US" dirty="0" err="1" smtClean="0"/>
              <a:t>Strandmüllboxen</a:t>
            </a:r>
            <a:r>
              <a:rPr lang="en-US" dirty="0" smtClean="0"/>
              <a:t> (beach garbage boxes) in </a:t>
            </a:r>
            <a:r>
              <a:rPr lang="en-US" dirty="0" err="1" smtClean="0"/>
              <a:t>Büsum</a:t>
            </a:r>
            <a:endParaRPr lang="en-US" dirty="0" smtClean="0"/>
          </a:p>
          <a:p>
            <a:endParaRPr lang="en-US" sz="2000" dirty="0"/>
          </a:p>
        </p:txBody>
      </p:sp>
      <p:pic>
        <p:nvPicPr>
          <p:cNvPr id="7" name="Grafik 6"/>
          <p:cNvPicPr>
            <a:picLocks noChangeAspect="1"/>
          </p:cNvPicPr>
          <p:nvPr/>
        </p:nvPicPr>
        <p:blipFill rotWithShape="1">
          <a:blip r:embed="rId2">
            <a:extLst>
              <a:ext uri="{28A0092B-C50C-407E-A947-70E740481C1C}">
                <a14:useLocalDpi xmlns:a14="http://schemas.microsoft.com/office/drawing/2010/main" val="0"/>
              </a:ext>
            </a:extLst>
          </a:blip>
          <a:srcRect l="14969" t="19316" b="17198"/>
          <a:stretch/>
        </p:blipFill>
        <p:spPr>
          <a:xfrm>
            <a:off x="5627617" y="2012950"/>
            <a:ext cx="3240708" cy="2506736"/>
          </a:xfrm>
          <a:prstGeom prst="rect">
            <a:avLst/>
          </a:prstGeom>
        </p:spPr>
      </p:pic>
      <p:sp>
        <p:nvSpPr>
          <p:cNvPr id="8" name="Rechteck 7"/>
          <p:cNvSpPr/>
          <p:nvPr/>
        </p:nvSpPr>
        <p:spPr>
          <a:xfrm>
            <a:off x="788808" y="5112579"/>
            <a:ext cx="7707491" cy="276999"/>
          </a:xfrm>
          <a:prstGeom prst="rect">
            <a:avLst/>
          </a:prstGeom>
        </p:spPr>
        <p:txBody>
          <a:bodyPr wrap="square">
            <a:spAutoFit/>
          </a:bodyPr>
          <a:lstStyle/>
          <a:p>
            <a:pPr>
              <a:spcAft>
                <a:spcPts val="1200"/>
              </a:spcAft>
            </a:pPr>
            <a:r>
              <a:rPr lang="de-DE" sz="1200" b="1" dirty="0" smtClean="0">
                <a:solidFill>
                  <a:schemeClr val="tx1">
                    <a:lumMod val="65000"/>
                    <a:lumOff val="35000"/>
                  </a:schemeClr>
                </a:solidFill>
                <a:latin typeface="Trebuchet MS"/>
                <a:cs typeface="Trebuchet MS"/>
              </a:rPr>
              <a:t>See: </a:t>
            </a:r>
            <a:r>
              <a:rPr lang="de-DE" sz="1200" b="1" dirty="0">
                <a:solidFill>
                  <a:schemeClr val="tx1">
                    <a:lumMod val="65000"/>
                    <a:lumOff val="35000"/>
                  </a:schemeClr>
                </a:solidFill>
                <a:latin typeface="Trebuchet MS"/>
                <a:cs typeface="Trebuchet MS"/>
              </a:rPr>
              <a:t>www.nordsee-onlineshop.de/watt-n-gluck-schokolade-mit-fairtrade-siegel-70-g.html </a:t>
            </a:r>
          </a:p>
        </p:txBody>
      </p:sp>
    </p:spTree>
    <p:extLst>
      <p:ext uri="{BB962C8B-B14F-4D97-AF65-F5344CB8AC3E}">
        <p14:creationId xmlns:p14="http://schemas.microsoft.com/office/powerpoint/2010/main" val="2148680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Waddengoud</a:t>
            </a:r>
            <a:endParaRPr lang="de-DE" dirty="0"/>
          </a:p>
        </p:txBody>
      </p:sp>
      <p:sp>
        <p:nvSpPr>
          <p:cNvPr id="3" name="Inhaltsplatzhalter 2"/>
          <p:cNvSpPr>
            <a:spLocks noGrp="1"/>
          </p:cNvSpPr>
          <p:nvPr>
            <p:ph idx="1"/>
          </p:nvPr>
        </p:nvSpPr>
        <p:spPr>
          <a:xfrm>
            <a:off x="457200" y="2195513"/>
            <a:ext cx="6327775" cy="3011488"/>
          </a:xfrm>
        </p:spPr>
        <p:txBody>
          <a:bodyPr/>
          <a:lstStyle/>
          <a:p>
            <a:pPr marL="342900" indent="-342900">
              <a:buFont typeface="Arial" panose="020B0604020202020204" pitchFamily="34" charset="0"/>
              <a:buChar char="•"/>
            </a:pPr>
            <a:r>
              <a:rPr lang="en-US" dirty="0" smtClean="0"/>
              <a:t>Wadden </a:t>
            </a:r>
            <a:r>
              <a:rPr lang="en-US" dirty="0"/>
              <a:t>Gold is a label for local products </a:t>
            </a:r>
            <a:r>
              <a:rPr lang="en-US" dirty="0" smtClean="0"/>
              <a:t>and services </a:t>
            </a:r>
            <a:r>
              <a:rPr lang="en-US" dirty="0"/>
              <a:t>from the Dutch Wadden Sea Region. </a:t>
            </a:r>
            <a:endParaRPr lang="en-US" dirty="0" smtClean="0"/>
          </a:p>
          <a:p>
            <a:pPr marL="342900" indent="-342900">
              <a:buFont typeface="Arial" panose="020B0604020202020204" pitchFamily="34" charset="0"/>
              <a:buChar char="•"/>
            </a:pPr>
            <a:r>
              <a:rPr lang="en-US" dirty="0" smtClean="0"/>
              <a:t>The </a:t>
            </a:r>
            <a:r>
              <a:rPr lang="en-US" dirty="0"/>
              <a:t>brand </a:t>
            </a:r>
            <a:r>
              <a:rPr lang="en-US" dirty="0" smtClean="0"/>
              <a:t>is managed </a:t>
            </a:r>
            <a:r>
              <a:rPr lang="en-US" dirty="0"/>
              <a:t>by the Foundation Wadden Group, a </a:t>
            </a:r>
            <a:r>
              <a:rPr lang="en-US" dirty="0" smtClean="0"/>
              <a:t>non-profit foundation,</a:t>
            </a:r>
          </a:p>
          <a:p>
            <a:pPr marL="342900" indent="-342900">
              <a:buFont typeface="Arial" panose="020B0604020202020204" pitchFamily="34" charset="0"/>
              <a:buChar char="•"/>
            </a:pPr>
            <a:r>
              <a:rPr lang="en-US" dirty="0" smtClean="0"/>
              <a:t>includes </a:t>
            </a:r>
            <a:r>
              <a:rPr lang="en-US" dirty="0"/>
              <a:t>300 individual products (</a:t>
            </a:r>
            <a:r>
              <a:rPr lang="en-US" dirty="0" smtClean="0"/>
              <a:t>mainly agricultural </a:t>
            </a:r>
            <a:r>
              <a:rPr lang="en-US" dirty="0"/>
              <a:t>and mostly organic produced) and </a:t>
            </a:r>
            <a:endParaRPr lang="en-US" dirty="0" smtClean="0"/>
          </a:p>
          <a:p>
            <a:pPr marL="342900" indent="-342900">
              <a:buFont typeface="Arial" panose="020B0604020202020204" pitchFamily="34" charset="0"/>
              <a:buChar char="•"/>
            </a:pPr>
            <a:r>
              <a:rPr lang="en-US" dirty="0" smtClean="0"/>
              <a:t>about 75 services </a:t>
            </a:r>
            <a:r>
              <a:rPr lang="en-US" dirty="0"/>
              <a:t>(tourist, gastronomic, art and culture).</a:t>
            </a:r>
            <a:endParaRPr lang="de-DE" sz="2000" dirty="0"/>
          </a:p>
        </p:txBody>
      </p:sp>
      <p:pic>
        <p:nvPicPr>
          <p:cNvPr id="9" name="Picture 2" descr="http://www.klipperisis.nl/uploads/tx_news/Waddengoud_logo_CMYK.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84975" y="2263772"/>
            <a:ext cx="2359025" cy="2324837"/>
          </a:xfrm>
          <a:prstGeom prst="rect">
            <a:avLst/>
          </a:prstGeom>
          <a:noFill/>
          <a:extLst>
            <a:ext uri="{909E8E84-426E-40DD-AFC4-6F175D3DCCD1}">
              <a14:hiddenFill xmlns:a14="http://schemas.microsoft.com/office/drawing/2010/main">
                <a:solidFill>
                  <a:srgbClr val="FFFFFF"/>
                </a:solidFill>
              </a14:hiddenFill>
            </a:ext>
          </a:extLst>
        </p:spPr>
      </p:pic>
      <p:sp>
        <p:nvSpPr>
          <p:cNvPr id="10" name="Rechteck 9"/>
          <p:cNvSpPr/>
          <p:nvPr/>
        </p:nvSpPr>
        <p:spPr>
          <a:xfrm>
            <a:off x="6943470" y="4620805"/>
            <a:ext cx="2042034" cy="276999"/>
          </a:xfrm>
          <a:prstGeom prst="rect">
            <a:avLst/>
          </a:prstGeom>
        </p:spPr>
        <p:txBody>
          <a:bodyPr wrap="none">
            <a:spAutoFit/>
          </a:bodyPr>
          <a:lstStyle/>
          <a:p>
            <a:pPr>
              <a:spcAft>
                <a:spcPts val="1200"/>
              </a:spcAft>
            </a:pPr>
            <a:r>
              <a:rPr lang="de-DE" sz="1200" b="1" dirty="0" smtClean="0">
                <a:solidFill>
                  <a:schemeClr val="tx1">
                    <a:lumMod val="65000"/>
                    <a:lumOff val="35000"/>
                  </a:schemeClr>
                </a:solidFill>
                <a:latin typeface="Trebuchet MS"/>
                <a:cs typeface="Trebuchet MS"/>
              </a:rPr>
              <a:t>See: </a:t>
            </a:r>
            <a:r>
              <a:rPr lang="de-DE" sz="1200" b="1" dirty="0">
                <a:solidFill>
                  <a:schemeClr val="tx1">
                    <a:lumMod val="65000"/>
                    <a:lumOff val="35000"/>
                  </a:schemeClr>
                </a:solidFill>
                <a:latin typeface="Trebuchet MS"/>
                <a:cs typeface="Trebuchet MS"/>
              </a:rPr>
              <a:t>www.waddengoud.nl</a:t>
            </a:r>
          </a:p>
        </p:txBody>
      </p:sp>
    </p:spTree>
    <p:extLst>
      <p:ext uri="{BB962C8B-B14F-4D97-AF65-F5344CB8AC3E}">
        <p14:creationId xmlns:p14="http://schemas.microsoft.com/office/powerpoint/2010/main" val="586079590"/>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dirty="0"/>
          </a:p>
        </p:txBody>
      </p:sp>
      <p:pic>
        <p:nvPicPr>
          <p:cNvPr id="15" name="Picture 11" descr="Image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01841"/>
            <a:ext cx="9158288" cy="619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11"/>
          <p:cNvSpPr>
            <a:spLocks noChangeArrowheads="1"/>
          </p:cNvSpPr>
          <p:nvPr/>
        </p:nvSpPr>
        <p:spPr bwMode="auto">
          <a:xfrm>
            <a:off x="496554" y="725476"/>
            <a:ext cx="5955046" cy="212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075" tIns="46038" rIns="92075" bIns="46038">
            <a:spAutoFit/>
          </a:bodyPr>
          <a:lstStyle/>
          <a:p>
            <a:pPr defTabSz="762000">
              <a:spcBef>
                <a:spcPct val="20000"/>
              </a:spcBef>
              <a:spcAft>
                <a:spcPts val="2400"/>
              </a:spcAft>
            </a:pPr>
            <a:r>
              <a:rPr lang="da-DK" sz="4400" dirty="0" smtClean="0">
                <a:solidFill>
                  <a:schemeClr val="bg1"/>
                </a:solidFill>
                <a:latin typeface="+mj-lt"/>
                <a:cs typeface="Trebuchet MS"/>
              </a:rPr>
              <a:t>Offer for visitors of the </a:t>
            </a:r>
            <a:r>
              <a:rPr lang="da-DK" sz="4400" dirty="0">
                <a:solidFill>
                  <a:schemeClr val="bg1"/>
                </a:solidFill>
                <a:latin typeface="+mj-lt"/>
                <a:cs typeface="Trebuchet MS"/>
              </a:rPr>
              <a:t>Wadden </a:t>
            </a:r>
            <a:r>
              <a:rPr lang="da-DK" sz="4400" dirty="0" smtClean="0">
                <a:solidFill>
                  <a:schemeClr val="bg1"/>
                </a:solidFill>
                <a:latin typeface="+mj-lt"/>
                <a:cs typeface="Trebuchet MS"/>
              </a:rPr>
              <a:t>Sea</a:t>
            </a:r>
            <a:r>
              <a:rPr lang="da-DK" sz="4400" b="1" dirty="0" smtClean="0">
                <a:solidFill>
                  <a:schemeClr val="bg1"/>
                </a:solidFill>
                <a:latin typeface="+mj-lt"/>
              </a:rPr>
              <a:t>   </a:t>
            </a:r>
            <a:r>
              <a:rPr lang="da-DK" sz="4400" dirty="0" smtClean="0">
                <a:solidFill>
                  <a:schemeClr val="bg1"/>
                </a:solidFill>
                <a:latin typeface="+mj-lt"/>
                <a:cs typeface="Trebuchet MS"/>
              </a:rPr>
              <a:t>World Heritage</a:t>
            </a:r>
            <a:endParaRPr lang="da-DK" sz="4400" b="1" dirty="0" smtClean="0">
              <a:solidFill>
                <a:schemeClr val="bg1"/>
              </a:solidFill>
              <a:latin typeface="+mj-lt"/>
            </a:endParaRPr>
          </a:p>
        </p:txBody>
      </p:sp>
    </p:spTree>
    <p:extLst>
      <p:ext uri="{BB962C8B-B14F-4D97-AF65-F5344CB8AC3E}">
        <p14:creationId xmlns:p14="http://schemas.microsoft.com/office/powerpoint/2010/main" val="3504619300"/>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Nature adventure offer</a:t>
            </a:r>
            <a:endParaRPr lang="en-US" dirty="0"/>
          </a:p>
        </p:txBody>
      </p:sp>
      <p:sp>
        <p:nvSpPr>
          <p:cNvPr id="3" name="Inhaltsplatzhalter 2"/>
          <p:cNvSpPr>
            <a:spLocks noGrp="1"/>
          </p:cNvSpPr>
          <p:nvPr>
            <p:ph idx="1"/>
          </p:nvPr>
        </p:nvSpPr>
        <p:spPr>
          <a:xfrm>
            <a:off x="457200" y="2195513"/>
            <a:ext cx="4860524" cy="3011488"/>
          </a:xfrm>
        </p:spPr>
        <p:txBody>
          <a:bodyPr/>
          <a:lstStyle/>
          <a:p>
            <a:r>
              <a:rPr lang="en-US" dirty="0" smtClean="0"/>
              <a:t>Great variety of qualified nature adventure offers</a:t>
            </a:r>
          </a:p>
          <a:p>
            <a:pPr marL="342900" indent="-342900">
              <a:buFont typeface="Arial" panose="020B0604020202020204" pitchFamily="34" charset="0"/>
              <a:buChar char="•"/>
            </a:pPr>
            <a:r>
              <a:rPr lang="en-US" dirty="0" smtClean="0"/>
              <a:t>At a certified national park mudflat hiking tour or a </a:t>
            </a:r>
            <a:r>
              <a:rPr lang="en-US" smtClean="0"/>
              <a:t>nature excursion</a:t>
            </a:r>
            <a:endParaRPr lang="en-US" dirty="0" smtClean="0">
              <a:solidFill>
                <a:srgbClr val="FF0000"/>
              </a:solidFill>
            </a:endParaRPr>
          </a:p>
          <a:p>
            <a:pPr marL="342900" indent="-342900">
              <a:buFont typeface="Arial" panose="020B0604020202020204" pitchFamily="34" charset="0"/>
              <a:buChar char="•"/>
            </a:pPr>
            <a:r>
              <a:rPr lang="en-US" dirty="0" smtClean="0"/>
              <a:t>At a certified national park adventure tour</a:t>
            </a:r>
            <a:endParaRPr lang="en-US" dirty="0"/>
          </a:p>
        </p:txBody>
      </p:sp>
      <p:pic>
        <p:nvPicPr>
          <p:cNvPr id="6" name="Picture 24" descr="MS Elise NLPH Greetsiel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67451" y="1521803"/>
            <a:ext cx="2386088" cy="17895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6" descr="Führunge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26961" y="3501987"/>
            <a:ext cx="2459839" cy="18448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95144455"/>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Ranger: important contact person</a:t>
            </a:r>
            <a:endParaRPr lang="en-US" dirty="0"/>
          </a:p>
        </p:txBody>
      </p:sp>
      <p:sp>
        <p:nvSpPr>
          <p:cNvPr id="3" name="Inhaltsplatzhalter 2"/>
          <p:cNvSpPr>
            <a:spLocks noGrp="1"/>
          </p:cNvSpPr>
          <p:nvPr>
            <p:ph idx="1"/>
          </p:nvPr>
        </p:nvSpPr>
        <p:spPr>
          <a:xfrm>
            <a:off x="457200" y="2195513"/>
            <a:ext cx="8229600" cy="3011488"/>
          </a:xfrm>
        </p:spPr>
        <p:txBody>
          <a:bodyPr/>
          <a:lstStyle/>
          <a:p>
            <a:r>
              <a:rPr lang="en-US" dirty="0" smtClean="0"/>
              <a:t>2014: Strong political signal for a significant expansion of the ranger-system</a:t>
            </a:r>
          </a:p>
          <a:p>
            <a:endParaRPr lang="en-US" dirty="0"/>
          </a:p>
        </p:txBody>
      </p:sp>
      <p:pic>
        <p:nvPicPr>
          <p:cNvPr id="8" name="Picture 28" descr="IMG_092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0130" y="2821180"/>
            <a:ext cx="3525055" cy="264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9" descr="IMG_092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5231" y="3253315"/>
            <a:ext cx="2951072" cy="2212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1981684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2412</Words>
  <Application>Microsoft Office PowerPoint</Application>
  <PresentationFormat>Bildschirmpräsentation (4:3)</PresentationFormat>
  <Paragraphs>360</Paragraphs>
  <Slides>103</Slides>
  <Notes>3</Notes>
  <HiddenSlides>1</HiddenSlides>
  <MMClips>0</MMClips>
  <ScaleCrop>false</ScaleCrop>
  <HeadingPairs>
    <vt:vector size="4" baseType="variant">
      <vt:variant>
        <vt:lpstr>Design</vt:lpstr>
      </vt:variant>
      <vt:variant>
        <vt:i4>1</vt:i4>
      </vt:variant>
      <vt:variant>
        <vt:lpstr>Folientitel</vt:lpstr>
      </vt:variant>
      <vt:variant>
        <vt:i4>103</vt:i4>
      </vt:variant>
    </vt:vector>
  </HeadingPairs>
  <TitlesOfParts>
    <vt:vector size="104" baseType="lpstr">
      <vt:lpstr>Office-Design</vt:lpstr>
      <vt:lpstr>PowerPoint-Präsentation</vt:lpstr>
      <vt:lpstr>PowerPoint-Präsentation</vt:lpstr>
      <vt:lpstr>Welcome to  The Wadden Sea </vt:lpstr>
      <vt:lpstr>Importance of UNESCO World Heritage status </vt:lpstr>
      <vt:lpstr>What does Outstanding Universal Value mean?</vt:lpstr>
      <vt:lpstr>Criteria to assess global importance</vt:lpstr>
      <vt:lpstr>Criteria to assess global importance</vt:lpstr>
      <vt:lpstr>Criteria to assess global importance</vt:lpstr>
      <vt:lpstr>Criteria to assess global importance</vt:lpstr>
      <vt:lpstr>Furthermore…</vt:lpstr>
      <vt:lpstr>PowerPoint-Präsentation</vt:lpstr>
      <vt:lpstr>PowerPoint-Präsentation</vt:lpstr>
      <vt:lpstr>World heritage and tourism–  a good match?</vt:lpstr>
      <vt:lpstr>A perfect match!</vt:lpstr>
      <vt:lpstr>Cycling, Hiking, Water Experience</vt:lpstr>
      <vt:lpstr>Health</vt:lpstr>
      <vt:lpstr>Experience of Nature</vt:lpstr>
      <vt:lpstr>Birdwatching</vt:lpstr>
      <vt:lpstr>Birdwatching</vt:lpstr>
      <vt:lpstr>Sustainable Delight</vt:lpstr>
      <vt:lpstr>School Trip</vt:lpstr>
      <vt:lpstr>Tourism strategy</vt:lpstr>
      <vt:lpstr>Key statistics</vt:lpstr>
      <vt:lpstr>The strategic objectives</vt:lpstr>
      <vt:lpstr>PowerPoint-Präsentation</vt:lpstr>
      <vt:lpstr>One brand for the  ‘World Heritage Wadden Sea’</vt:lpstr>
      <vt:lpstr>Benefits of one  World Heritage brand</vt:lpstr>
      <vt:lpstr>Why the brand is important</vt:lpstr>
      <vt:lpstr>Brand values</vt:lpstr>
      <vt:lpstr>Our brand essence</vt:lpstr>
      <vt:lpstr>Supporting your local brand</vt:lpstr>
      <vt:lpstr>Your brand tools</vt:lpstr>
      <vt:lpstr>The Brand Paper </vt:lpstr>
      <vt:lpstr>PowerPoint-Präsentation</vt:lpstr>
      <vt:lpstr>Promotional material</vt:lpstr>
      <vt:lpstr>Info module</vt:lpstr>
      <vt:lpstr>World Heritage Exhibition</vt:lpstr>
      <vt:lpstr>World Heritage Exhibition</vt:lpstr>
      <vt:lpstr>Online banner</vt:lpstr>
      <vt:lpstr>Studies and Guidelines</vt:lpstr>
      <vt:lpstr>Studies and Guidelines</vt:lpstr>
      <vt:lpstr>Flyers and Brochures</vt:lpstr>
      <vt:lpstr>Photo library</vt:lpstr>
      <vt:lpstr>Photo library</vt:lpstr>
      <vt:lpstr>Photo library</vt:lpstr>
      <vt:lpstr>Signposts</vt:lpstr>
      <vt:lpstr>Exhibitions and Fairs</vt:lpstr>
      <vt:lpstr>In a nutshell: The Toolkit</vt:lpstr>
      <vt:lpstr>PowerPoint-Präsentation</vt:lpstr>
      <vt:lpstr>Benefits to the economy</vt:lpstr>
      <vt:lpstr>Securing qualified employees</vt:lpstr>
      <vt:lpstr>Work where others spend their vacation</vt:lpstr>
      <vt:lpstr>Work where others spend their vacation</vt:lpstr>
      <vt:lpstr>Work where others spend their vacation</vt:lpstr>
      <vt:lpstr>National Park-Partner</vt:lpstr>
      <vt:lpstr>PowerPoint-Präsentation</vt:lpstr>
      <vt:lpstr>Education for Sustainable Development  </vt:lpstr>
      <vt:lpstr>What means Sustainable Development ?</vt:lpstr>
      <vt:lpstr>Education for Sustainable Development</vt:lpstr>
      <vt:lpstr>Education for Sustainable Development</vt:lpstr>
      <vt:lpstr>Education for Sustainable Development</vt:lpstr>
      <vt:lpstr>Education for Sustainable Development</vt:lpstr>
      <vt:lpstr>Best Practice</vt:lpstr>
      <vt:lpstr>Successful education-program for local kids, visitors and kids on vacation</vt:lpstr>
      <vt:lpstr>Include locals</vt:lpstr>
      <vt:lpstr>Nature conservation and regional development</vt:lpstr>
      <vt:lpstr>PowerPoint-Präsentation</vt:lpstr>
      <vt:lpstr>Tourism strategy</vt:lpstr>
      <vt:lpstr>Tourism strategy</vt:lpstr>
      <vt:lpstr>Tourism strategy</vt:lpstr>
      <vt:lpstr>Guideline for tourism industry</vt:lpstr>
      <vt:lpstr>Guideline for tourism industry</vt:lpstr>
      <vt:lpstr>Guideline for advertising allowance</vt:lpstr>
      <vt:lpstr>That is what you can do</vt:lpstr>
      <vt:lpstr>That is what you can do</vt:lpstr>
      <vt:lpstr>PowerPoint-Präsentation</vt:lpstr>
      <vt:lpstr>PowerPoint-Präsentation</vt:lpstr>
      <vt:lpstr>Tourism strategy in detail</vt:lpstr>
      <vt:lpstr>Sustainable tourism…</vt:lpstr>
      <vt:lpstr>Sustainable tourism…</vt:lpstr>
      <vt:lpstr>Sustainable tourism…</vt:lpstr>
      <vt:lpstr>1. Strategic objective</vt:lpstr>
      <vt:lpstr>2. Strategic objective</vt:lpstr>
      <vt:lpstr>3. Strategic objective</vt:lpstr>
      <vt:lpstr>4. Strategic objective</vt:lpstr>
      <vt:lpstr>Example: Tourism planning in Denmark</vt:lpstr>
      <vt:lpstr>Co-operations and partnerships </vt:lpstr>
      <vt:lpstr>Networks</vt:lpstr>
      <vt:lpstr>Co-operation</vt:lpstr>
      <vt:lpstr>Co-operation</vt:lpstr>
      <vt:lpstr>Co-operation</vt:lpstr>
      <vt:lpstr>Co-operation</vt:lpstr>
      <vt:lpstr>Ferry boats &amp; Shipping </vt:lpstr>
      <vt:lpstr>National Park-Partner </vt:lpstr>
      <vt:lpstr>Nationalpark-Partner </vt:lpstr>
      <vt:lpstr>Waddengoud</vt:lpstr>
      <vt:lpstr>PowerPoint-Präsentation</vt:lpstr>
      <vt:lpstr>Nature adventure offer</vt:lpstr>
      <vt:lpstr>Ranger: important contact person</vt:lpstr>
      <vt:lpstr>Zugvogeltage at the National Park Niedersächsisches Wattenmeer</vt:lpstr>
      <vt:lpstr>Zugvogeltage at the National Park Niedersächsisches Wattenmeer</vt:lpstr>
      <vt:lpstr>Urlauberbus</vt:lpstr>
      <vt:lpstr>Online-Shop in the Netherlands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NNW Almdorf</dc:creator>
  <cp:lastModifiedBy>Anja Domnick</cp:lastModifiedBy>
  <cp:revision>239</cp:revision>
  <dcterms:created xsi:type="dcterms:W3CDTF">2011-11-14T10:23:59Z</dcterms:created>
  <dcterms:modified xsi:type="dcterms:W3CDTF">2015-11-12T11:20:14Z</dcterms:modified>
</cp:coreProperties>
</file>