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1" r:id="rId3"/>
    <p:sldId id="290" r:id="rId4"/>
    <p:sldId id="275" r:id="rId5"/>
    <p:sldId id="276" r:id="rId6"/>
    <p:sldId id="288" r:id="rId7"/>
    <p:sldId id="279" r:id="rId8"/>
    <p:sldId id="289" r:id="rId9"/>
    <p:sldId id="287" r:id="rId10"/>
    <p:sldId id="286" r:id="rId11"/>
    <p:sldId id="278" r:id="rId12"/>
    <p:sldId id="282" r:id="rId13"/>
    <p:sldId id="284" r:id="rId14"/>
    <p:sldId id="281" r:id="rId15"/>
    <p:sldId id="280" r:id="rId16"/>
    <p:sldId id="283" r:id="rId17"/>
    <p:sldId id="257" r:id="rId18"/>
    <p:sldId id="291" r:id="rId19"/>
  </p:sldIdLst>
  <p:sldSz cx="9144000" cy="6858000" type="screen4x3"/>
  <p:notesSz cx="7315200" cy="9601200"/>
  <p:defaultTextStyle>
    <a:defPPr>
      <a:defRPr lang="en-GB"/>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824" autoAdjust="0"/>
    <p:restoredTop sz="89590" autoAdjust="0"/>
  </p:normalViewPr>
  <p:slideViewPr>
    <p:cSldViewPr>
      <p:cViewPr>
        <p:scale>
          <a:sx n="94" d="100"/>
          <a:sy n="94" d="100"/>
        </p:scale>
        <p:origin x="-8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cs typeface="+mn-cs"/>
              </a:defRPr>
            </a:lvl1pPr>
          </a:lstStyle>
          <a:p>
            <a:pPr>
              <a:defRPr/>
            </a:pPr>
            <a:endParaRPr lang="en-GB"/>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cs typeface="+mn-cs"/>
              </a:defRPr>
            </a:lvl1pPr>
          </a:lstStyle>
          <a:p>
            <a:pPr>
              <a:defRPr/>
            </a:pPr>
            <a:fld id="{577FC9F1-3D56-6842-845A-715EAE7529DA}" type="datetimeFigureOut">
              <a:rPr lang="en-US"/>
              <a:pPr>
                <a:defRPr/>
              </a:pPr>
              <a:t>3/17/2014</a:t>
            </a:fld>
            <a:endParaRPr lang="en-GB"/>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cs typeface="+mn-cs"/>
              </a:defRPr>
            </a:lvl1pPr>
          </a:lstStyle>
          <a:p>
            <a:pPr>
              <a:defRPr/>
            </a:pPr>
            <a:endParaRPr lang="en-GB"/>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cs typeface="+mn-cs"/>
              </a:defRPr>
            </a:lvl1pPr>
          </a:lstStyle>
          <a:p>
            <a:pPr>
              <a:defRPr/>
            </a:pPr>
            <a:fld id="{6741016D-5D70-1141-B1F1-4B33236C6B8B}" type="slidenum">
              <a:rPr lang="en-GB"/>
              <a:pPr>
                <a:defRPr/>
              </a:pPr>
              <a:t>‹#›</a:t>
            </a:fld>
            <a:endParaRPr lang="en-GB"/>
          </a:p>
        </p:txBody>
      </p:sp>
    </p:spTree>
    <p:extLst>
      <p:ext uri="{BB962C8B-B14F-4D97-AF65-F5344CB8AC3E}">
        <p14:creationId xmlns:p14="http://schemas.microsoft.com/office/powerpoint/2010/main" val="294547188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Say</a:t>
            </a:r>
            <a:r>
              <a:rPr lang="en-US" baseline="0" dirty="0" smtClean="0">
                <a:latin typeface="Calibri" charset="0"/>
              </a:rPr>
              <a:t> thank you for doing it in English and sorry. The only (largely) empty building I am going to discuss, I’m not going to say a great deal about!</a:t>
            </a: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62758C-0E4D-424F-9F0E-2BCDF656A1C9}" type="slidenum">
              <a:rPr lang="en-GB" sz="1200"/>
              <a:pPr eaLnBrk="1" hangingPunct="1"/>
              <a:t>1</a:t>
            </a:fld>
            <a:endParaRPr lang="en-GB"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Nov 2013:</a:t>
            </a:r>
            <a:r>
              <a:rPr lang="en-US" baseline="0" dirty="0" smtClean="0">
                <a:latin typeface="Calibri" charset="0"/>
              </a:rPr>
              <a:t> We've now completed about half our urgent Health and Safety work - notably </a:t>
            </a:r>
            <a:r>
              <a:rPr lang="en-US" baseline="0" dirty="0" err="1" smtClean="0">
                <a:latin typeface="Calibri" charset="0"/>
              </a:rPr>
              <a:t>stabilising</a:t>
            </a:r>
            <a:r>
              <a:rPr lang="en-US" baseline="0" dirty="0" smtClean="0">
                <a:latin typeface="Calibri" charset="0"/>
              </a:rPr>
              <a:t> the entrance and portico area, repairing fire alarm systems, fire escapes, upgrading the power supplies and providing some working toilets! Now our priority is mending the roof, initially doing temporary repairs but ultimately a full-scale renewal. This will enable the building to dry out. Now we're owners, we can apply for renovation grants, but these take a while to come on stream, so we expect our first two years will be difficult, with conflicting priorities and many calls upon our resources. We have a good group of skilled and experienced volunteers to guide us though, and in our planning we have taken a long view with a clear sense of purpose.</a:t>
            </a:r>
            <a:endParaRPr lang="en-US" dirty="0">
              <a:latin typeface="Calibri"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ACEA15-4AEB-C440-8C76-C27392DF7566}" type="slidenum">
              <a:rPr lang="en-GB" sz="1200"/>
              <a:pPr eaLnBrk="1" hangingPunct="1"/>
              <a:t>10</a:t>
            </a:fld>
            <a:endParaRPr lang="en-GB"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In central Canterbury, just off main High Street</a:t>
            </a:r>
            <a:r>
              <a:rPr lang="en-US" dirty="0" smtClean="0">
                <a:latin typeface="Calibri" charset="0"/>
              </a:rPr>
              <a:t>.</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Council</a:t>
            </a:r>
            <a:r>
              <a:rPr lang="en-US" baseline="0" dirty="0" smtClean="0">
                <a:latin typeface="Calibri" charset="0"/>
              </a:rPr>
              <a:t> would have replaced with surface level parking…</a:t>
            </a:r>
            <a:endParaRPr lang="en-US" dirty="0">
              <a:latin typeface="Calibri"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0896C2-3421-684E-9620-CDF282E66B8D}" type="slidenum">
              <a:rPr lang="en-GB" sz="1200"/>
              <a:pPr eaLnBrk="1" hangingPunct="1"/>
              <a:t>11</a:t>
            </a:fld>
            <a:endParaRPr lang="en-GB"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Initially 6 Facebook</a:t>
            </a:r>
            <a:r>
              <a:rPr lang="en-US" baseline="0" dirty="0" smtClean="0">
                <a:latin typeface="Calibri" charset="0"/>
              </a:rPr>
              <a:t> members constituted Trust, with 14 at formal constitution, with additional absentees. Some lived in Canterbury all their lives. Some had only lived their a few months. Journalists, musicians artists, historians, financial planners, actors, lawyers, community workers, restaurant owners, local residents, out-of-town people, self employed, and civil servants. </a:t>
            </a:r>
            <a:endParaRPr lang="en-US" dirty="0">
              <a:latin typeface="Calibri"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AB180E-09DF-2946-B287-30012B8F60E6}" type="slidenum">
              <a:rPr lang="en-GB" sz="1200"/>
              <a:pPr eaLnBrk="1" hangingPunct="1"/>
              <a:t>12</a:t>
            </a:fld>
            <a:endParaRPr lang="en-GB"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solidFill>
                  <a:srgbClr val="FFFFFF"/>
                </a:solidFill>
              </a:rPr>
              <a:t>Development Trusts Association membership,</a:t>
            </a:r>
            <a:r>
              <a:rPr lang="en-GB" baseline="0" dirty="0" smtClean="0">
                <a:solidFill>
                  <a:srgbClr val="FFFFFF"/>
                </a:solidFill>
              </a:rPr>
              <a:t> qualifications: (1) Engaged in economic, social and environmental regeneration of a defined area or community (in our case, Canterbury); (2) Independent and aiming for self-sufficiency/not for private profit; (3) Community based, owned and managed; (4) Actively involved in partnerships between the community, voluntary, private and public sectors</a:t>
            </a:r>
            <a:endParaRPr lang="en-GB" dirty="0" smtClean="0">
              <a:solidFill>
                <a:srgbClr val="FFFFFF"/>
              </a:solidFill>
            </a:endParaRPr>
          </a:p>
          <a:p>
            <a:endParaRPr lang="en-GB" dirty="0">
              <a:latin typeface="Calibri" charset="0"/>
            </a:endParaRPr>
          </a:p>
          <a:p>
            <a:pPr eaLnBrk="1" hangingPunct="1">
              <a:spcBef>
                <a:spcPct val="0"/>
              </a:spcBef>
            </a:pPr>
            <a:r>
              <a:rPr lang="en-GB" dirty="0" smtClean="0">
                <a:latin typeface="Calibri" charset="0"/>
              </a:rPr>
              <a:t>The Trust aims to raise £10,000 by September 2010 to cover “take over” costs and those incurred while producing the business plan (printing, publicity, legal fees, insurance, initial running costs etc.). Our fundraising capacity will confirm community commitment. We have already raised an incredible £3000. Huge thanks to all of you who have contributed.</a:t>
            </a:r>
          </a:p>
          <a:p>
            <a:pPr eaLnBrk="1" hangingPunct="1">
              <a:spcBef>
                <a:spcPct val="0"/>
              </a:spcBef>
            </a:pPr>
            <a:endParaRPr lang="en-GB" dirty="0" smtClean="0">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4D43EF-9AAC-064A-A226-0A3D26DA63F9}" type="slidenum">
              <a:rPr lang="en-GB" sz="1200"/>
              <a:pPr eaLnBrk="1" hangingPunct="1"/>
              <a:t>13</a:t>
            </a:fld>
            <a:endParaRPr lang="en-GB"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latin typeface="Calibri" charset="0"/>
              </a:rPr>
              <a:t>Cultural regeneration </a:t>
            </a:r>
            <a:r>
              <a:rPr lang="en-GB" dirty="0" smtClean="0">
                <a:solidFill>
                  <a:srgbClr val="FFFFFF"/>
                </a:solidFill>
                <a:latin typeface="+mn-lt"/>
              </a:rPr>
              <a:t>p</a:t>
            </a:r>
            <a:r>
              <a:rPr lang="en-GB" dirty="0" smtClean="0">
                <a:solidFill>
                  <a:srgbClr val="FFFFFF"/>
                </a:solidFill>
              </a:rPr>
              <a:t>recedents: Marlowe Theatre and </a:t>
            </a:r>
            <a:r>
              <a:rPr lang="en-GB" dirty="0" err="1" smtClean="0">
                <a:solidFill>
                  <a:srgbClr val="FFFFFF"/>
                </a:solidFill>
              </a:rPr>
              <a:t>Beaney</a:t>
            </a:r>
            <a:r>
              <a:rPr lang="en-GB" dirty="0" smtClean="0">
                <a:solidFill>
                  <a:srgbClr val="FFFFFF"/>
                </a:solidFill>
              </a:rPr>
              <a:t> </a:t>
            </a:r>
            <a:r>
              <a:rPr lang="en-GB" sz="1000" kern="1200" dirty="0" smtClean="0">
                <a:solidFill>
                  <a:srgbClr val="FFFFFF"/>
                </a:solidFill>
                <a:latin typeface="+mn-lt"/>
                <a:ea typeface="ＭＳ Ｐゴシック" charset="0"/>
                <a:cs typeface="ＭＳ Ｐゴシック" charset="0"/>
              </a:rPr>
              <a:t>Museum (2010 Best Business Award for Best Local Authority)</a:t>
            </a:r>
          </a:p>
          <a:p>
            <a:pPr eaLnBrk="1" hangingPunct="1">
              <a:spcBef>
                <a:spcPct val="0"/>
              </a:spcBef>
            </a:pPr>
            <a:endParaRPr lang="en-US" dirty="0" smtClean="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98C7D4-CB39-AC4B-A017-C0414E4328E5}" type="slidenum">
              <a:rPr lang="en-GB" sz="1200"/>
              <a:pPr eaLnBrk="1" hangingPunct="1"/>
              <a:t>14</a:t>
            </a:fld>
            <a:endParaRPr lang="en-GB"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latin typeface="Calibri" charset="0"/>
              </a:rPr>
              <a:t>DCLG grant</a:t>
            </a:r>
            <a:r>
              <a:rPr lang="en-GB" baseline="0" dirty="0" smtClean="0">
                <a:latin typeface="Calibri" charset="0"/>
              </a:rPr>
              <a:t> proves chicken and egg thesis.</a:t>
            </a:r>
            <a:endParaRPr lang="en-GB" dirty="0" smtClean="0">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4D43EF-9AAC-064A-A226-0A3D26DA63F9}" type="slidenum">
              <a:rPr lang="en-GB" sz="1200"/>
              <a:pPr eaLnBrk="1" hangingPunct="1"/>
              <a:t>15</a:t>
            </a:fld>
            <a:endParaRPr lang="en-GB"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342900" indent="-342900">
              <a:buFont typeface="Arial" charset="0"/>
              <a:buChar char="•"/>
            </a:pPr>
            <a:r>
              <a:rPr lang="en-GB" dirty="0" smtClean="0">
                <a:solidFill>
                  <a:srgbClr val="FFFFFF"/>
                </a:solidFill>
              </a:rPr>
              <a:t>???? Three c’s, etc. sub-text</a:t>
            </a:r>
          </a:p>
          <a:p>
            <a:pPr marL="342900" indent="-342900">
              <a:buFont typeface="Arial" charset="0"/>
              <a:buChar char="•"/>
            </a:pPr>
            <a:endParaRPr lang="en-GB" dirty="0" smtClean="0">
              <a:solidFill>
                <a:srgbClr val="FFFFFF"/>
              </a:solidFill>
            </a:endParaRPr>
          </a:p>
          <a:p>
            <a:pPr marL="342900" indent="-342900">
              <a:buFont typeface="Arial" charset="0"/>
              <a:buChar char="•"/>
            </a:pPr>
            <a:r>
              <a:rPr lang="en-GB" dirty="0" smtClean="0">
                <a:solidFill>
                  <a:srgbClr val="FFFFFF"/>
                </a:solidFill>
              </a:rPr>
              <a:t>Formalisation… fitting Las language, buy community lynchpin</a:t>
            </a:r>
          </a:p>
          <a:p>
            <a:pPr marL="342900" indent="-342900">
              <a:buFont typeface="Arial" charset="0"/>
              <a:buChar char="•"/>
            </a:pPr>
            <a:endParaRPr lang="en-GB" dirty="0" smtClean="0">
              <a:solidFill>
                <a:srgbClr val="FFFFFF"/>
              </a:solidFill>
            </a:endParaRPr>
          </a:p>
          <a:p>
            <a:pPr marL="342900" marR="0" indent="-342900" algn="l" defTabSz="457200" rtl="0" eaLnBrk="0" fontAlgn="base" latinLnBrk="0" hangingPunct="0">
              <a:lnSpc>
                <a:spcPct val="100000"/>
              </a:lnSpc>
              <a:spcBef>
                <a:spcPct val="30000"/>
              </a:spcBef>
              <a:spcAft>
                <a:spcPct val="0"/>
              </a:spcAft>
              <a:buClrTx/>
              <a:buSzTx/>
              <a:buFont typeface="Arial" charset="0"/>
              <a:buChar char="•"/>
              <a:tabLst/>
              <a:defRPr/>
            </a:pPr>
            <a:r>
              <a:rPr lang="en-US" dirty="0" smtClean="0">
                <a:solidFill>
                  <a:srgbClr val="FFFFFF"/>
                </a:solidFill>
              </a:rPr>
              <a:t>“What is particularly exciting about the Westgate Hall adventure is that it confirms what can be achieved when a community recognizes what is important to it, rallies to protect it, and engages in creating solutions. In this case, the Trust, a small band of enthusiasts with a dynamic membership, grew and was supported by Canterbury’s communities in saving the hall.”</a:t>
            </a:r>
            <a:endParaRPr lang="en-GB" dirty="0" smtClean="0">
              <a:solidFill>
                <a:srgbClr val="FFFFFF"/>
              </a:solidFill>
            </a:endParaRPr>
          </a:p>
          <a:p>
            <a:pPr eaLnBrk="1" hangingPunct="1">
              <a:spcBef>
                <a:spcPct val="0"/>
              </a:spcBef>
            </a:pPr>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98C7D4-CB39-AC4B-A017-C0414E4328E5}" type="slidenum">
              <a:rPr lang="en-GB" sz="1200"/>
              <a:pPr eaLnBrk="1" hangingPunct="1"/>
              <a:t>16</a:t>
            </a:fld>
            <a:endParaRPr lang="en-GB"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GB" sz="1200" dirty="0" smtClean="0">
                <a:solidFill>
                  <a:srgbClr val="FFFFFF"/>
                </a:solidFill>
                <a:latin typeface="TUOS Blake" charset="0"/>
                <a:cs typeface="TUOS Blake" charset="0"/>
              </a:rPr>
              <a:t>In both the Case of Portland Works and Westgate Hall, the community organisations were able to maintain full control of their respective properties. </a:t>
            </a:r>
          </a:p>
          <a:p>
            <a:pPr eaLnBrk="1" hangingPunct="1">
              <a:spcBef>
                <a:spcPct val="0"/>
              </a:spcBef>
            </a:pPr>
            <a:endParaRPr lang="en-US" dirty="0">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71E086-5266-7941-AC79-B6C330575025}" type="slidenum">
              <a:rPr lang="en-GB" sz="1200"/>
              <a:pPr eaLnBrk="1" hangingPunct="1"/>
              <a:t>17</a:t>
            </a:fld>
            <a:endParaRPr lang="en-GB"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71E086-5266-7941-AC79-B6C330575025}" type="slidenum">
              <a:rPr lang="en-GB" sz="1200"/>
              <a:pPr eaLnBrk="1" hangingPunct="1"/>
              <a:t>18</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5091A5-1780-D24E-8C88-99C67C2799D5}" type="slidenum">
              <a:rPr lang="en-GB" sz="1200"/>
              <a:pPr eaLnBrk="1" hangingPunct="1"/>
              <a:t>2</a:t>
            </a:fld>
            <a:endParaRPr lang="en-GB"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Local authority can place restrictions on what re-development can take place.</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Costly refurbishment of key heritage asset in city, offset by local authority offering</a:t>
            </a:r>
            <a:r>
              <a:rPr lang="en-US" baseline="0" dirty="0" smtClean="0">
                <a:latin typeface="Calibri" charset="0"/>
              </a:rPr>
              <a:t> developer adjacent site, specifically for move-on business space. </a:t>
            </a:r>
            <a:r>
              <a:rPr lang="en-US" dirty="0" smtClean="0">
                <a:latin typeface="Calibri" charset="0"/>
              </a:rPr>
              <a:t>Local authority withheld lease</a:t>
            </a:r>
            <a:r>
              <a:rPr lang="en-US" baseline="0" dirty="0" smtClean="0">
                <a:latin typeface="Calibri" charset="0"/>
              </a:rPr>
              <a:t> agreement for </a:t>
            </a:r>
            <a:r>
              <a:rPr lang="en-US" dirty="0" smtClean="0">
                <a:latin typeface="Calibri" charset="0"/>
              </a:rPr>
              <a:t>adjacent site until Butcher Works’ refurbishment was substantially complete. Thus</a:t>
            </a:r>
            <a:r>
              <a:rPr lang="en-US" baseline="0" dirty="0" smtClean="0">
                <a:latin typeface="Calibri" charset="0"/>
              </a:rPr>
              <a:t> getting what it wanted. But in the event, move-on space failed to sell and adjacent building was sold to one of the city’s universities. </a:t>
            </a:r>
            <a:endParaRPr lang="en-US" dirty="0">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5091A5-1780-D24E-8C88-99C67C2799D5}" type="slidenum">
              <a:rPr lang="en-GB" sz="1200"/>
              <a:pPr eaLnBrk="1" hangingPunct="1"/>
              <a:t>3</a:t>
            </a:fld>
            <a:endParaRPr lang="en-GB"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69D718-F891-E149-B794-173EDA6525F1}" type="slidenum">
              <a:rPr lang="en-GB" sz="1200"/>
              <a:pPr eaLnBrk="1" hangingPunct="1"/>
              <a:t>4</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D5BD29-70F8-A94F-8E97-C127373A38C8}" type="slidenum">
              <a:rPr lang="en-GB" sz="1200"/>
              <a:pPr eaLnBrk="1" hangingPunct="1"/>
              <a:t>5</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Unlike a company limited by guarantee, an IPS generally has a share capital. However, in a not-for-profit IPS the share capital may be limited to a nominal amount. Both types of IPS have a share capital, but it is usually not made up of equity shares like those in a company limited by shares, which appreciate or fall in value with the success of the enterprise that issues them. Rather they are par value shares, which can only be redeemed (if at all) at face value. The profits and losses of an IPS are thus the common property of the members. The share typically acts as a "membership ticket", and voting is on a "one member one vote" basis. The maximum individual </a:t>
            </a:r>
            <a:r>
              <a:rPr lang="en-US" dirty="0" err="1" smtClean="0">
                <a:latin typeface="Calibri" charset="0"/>
              </a:rPr>
              <a:t>withdrawable</a:t>
            </a:r>
            <a:r>
              <a:rPr lang="en-US" dirty="0" smtClean="0">
                <a:latin typeface="Calibri" charset="0"/>
              </a:rPr>
              <a:t> shareholding is currently set at £20,000 (although other IPSs may hold more shares than this). The Legislative Reform Order (Industrial &amp; Provident Societies and Credit Unions) Order 2011 removed the limit for non-</a:t>
            </a:r>
            <a:r>
              <a:rPr lang="en-US" dirty="0" err="1" smtClean="0">
                <a:latin typeface="Calibri" charset="0"/>
              </a:rPr>
              <a:t>withdrawable</a:t>
            </a:r>
            <a:r>
              <a:rPr lang="en-US" dirty="0" smtClean="0">
                <a:latin typeface="Calibri" charset="0"/>
              </a:rPr>
              <a:t> shares. See LRO info from FSA. Since 2006, the FSA has been willing, in principle, to permit societies to have non-user investor members providing certain conditions are met and this, in combination with the removal of the £20,000 holding limit for non-</a:t>
            </a:r>
            <a:r>
              <a:rPr lang="en-US" dirty="0" err="1" smtClean="0">
                <a:latin typeface="Calibri" charset="0"/>
              </a:rPr>
              <a:t>withdrawable</a:t>
            </a:r>
            <a:r>
              <a:rPr lang="en-US" dirty="0" smtClean="0">
                <a:latin typeface="Calibri" charset="0"/>
              </a:rPr>
              <a:t> shares, may open up wider possibilities for co-operatives to raise finance from investors while maintaining user control. It may be </a:t>
            </a:r>
            <a:r>
              <a:rPr lang="en-US" dirty="0" err="1" smtClean="0">
                <a:latin typeface="Calibri" charset="0"/>
              </a:rPr>
              <a:t>withdrawable</a:t>
            </a:r>
            <a:r>
              <a:rPr lang="en-US" dirty="0" smtClean="0">
                <a:latin typeface="Calibri" charset="0"/>
              </a:rPr>
              <a:t> share capital, an unusual form of finance which is treated as equity but may be withdrawn subject to specified conditions, and is relatively cheap for small co-operatives to raise as it is exempt from certain regulations applicable to conventional share issues regarding the publication of a prospectus. However, an IPS with </a:t>
            </a:r>
            <a:r>
              <a:rPr lang="en-US" dirty="0" err="1" smtClean="0">
                <a:latin typeface="Calibri" charset="0"/>
              </a:rPr>
              <a:t>withdrawable</a:t>
            </a:r>
            <a:r>
              <a:rPr lang="en-US" dirty="0" smtClean="0">
                <a:latin typeface="Calibri" charset="0"/>
              </a:rPr>
              <a:t> share capital is not allowed to carry on a banking business, presumably because a </a:t>
            </a:r>
            <a:r>
              <a:rPr lang="en-US" dirty="0" err="1" smtClean="0">
                <a:latin typeface="Calibri" charset="0"/>
              </a:rPr>
              <a:t>withdrawable</a:t>
            </a:r>
            <a:r>
              <a:rPr lang="en-US" dirty="0" smtClean="0">
                <a:latin typeface="Calibri" charset="0"/>
              </a:rPr>
              <a:t> share capital would make it impractical to ensure capital adequacy requirements are continuously met.</a:t>
            </a:r>
            <a:endParaRPr lang="en-US"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D5BD29-70F8-A94F-8E97-C127373A38C8}" type="slidenum">
              <a:rPr lang="en-GB" sz="1200"/>
              <a:pPr eaLnBrk="1" hangingPunct="1"/>
              <a:t>6</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ACEA15-4AEB-C440-8C76-C27392DF7566}" type="slidenum">
              <a:rPr lang="en-GB" sz="1200"/>
              <a:pPr eaLnBrk="1" hangingPunct="1"/>
              <a:t>7</a:t>
            </a:fld>
            <a:endParaRPr lang="en-GB"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£100-£20,000</a:t>
            </a:r>
            <a:r>
              <a:rPr lang="en-US" baseline="0" dirty="0" smtClean="0">
                <a:latin typeface="Calibri" charset="0"/>
              </a:rPr>
              <a:t> – could be £1, but too costly to administer, £20,000 was max legally allowed. Now unlimited to enable investors to invest, but co-operatives to maintain control.</a:t>
            </a:r>
          </a:p>
          <a:p>
            <a:pPr eaLnBrk="1" hangingPunct="1">
              <a:spcBef>
                <a:spcPct val="0"/>
              </a:spcBef>
            </a:pPr>
            <a:endParaRPr lang="en-US" baseline="0" dirty="0" smtClean="0">
              <a:latin typeface="Calibri" charset="0"/>
            </a:endParaRPr>
          </a:p>
          <a:p>
            <a:pPr eaLnBrk="1" hangingPunct="1">
              <a:spcBef>
                <a:spcPct val="0"/>
              </a:spcBef>
            </a:pPr>
            <a:r>
              <a:rPr lang="en-GB" sz="1200" dirty="0" smtClean="0">
                <a:solidFill>
                  <a:srgbClr val="FFFFFF"/>
                </a:solidFill>
              </a:rPr>
              <a:t>Freshgate Trust Foundation:</a:t>
            </a:r>
            <a:r>
              <a:rPr lang="en-GB" sz="1200" baseline="0" dirty="0" smtClean="0">
                <a:solidFill>
                  <a:srgbClr val="FFFFFF"/>
                </a:solidFill>
              </a:rPr>
              <a:t> founded by Harry </a:t>
            </a:r>
            <a:r>
              <a:rPr lang="en-GB" sz="1200" baseline="0" dirty="0" err="1" smtClean="0">
                <a:solidFill>
                  <a:srgbClr val="FFFFFF"/>
                </a:solidFill>
              </a:rPr>
              <a:t>Brearley</a:t>
            </a:r>
            <a:endParaRPr lang="en-GB" sz="1200" baseline="0" dirty="0" smtClean="0">
              <a:solidFill>
                <a:srgbClr val="FFFFFF"/>
              </a:solidFill>
            </a:endParaRPr>
          </a:p>
          <a:p>
            <a:pPr eaLnBrk="1" hangingPunct="1">
              <a:spcBef>
                <a:spcPct val="0"/>
              </a:spcBef>
            </a:pPr>
            <a:endParaRPr lang="en-GB" sz="1200" baseline="0" dirty="0" smtClean="0">
              <a:solidFill>
                <a:srgbClr val="FFFFFF"/>
              </a:solidFill>
              <a:latin typeface="Calibri" charset="0"/>
            </a:endParaRPr>
          </a:p>
          <a:p>
            <a:pPr eaLnBrk="1" hangingPunct="1">
              <a:spcBef>
                <a:spcPct val="0"/>
              </a:spcBef>
            </a:pPr>
            <a:r>
              <a:rPr lang="en-GB" sz="1200" dirty="0" smtClean="0">
                <a:solidFill>
                  <a:srgbClr val="FFFFFF"/>
                </a:solidFill>
              </a:rPr>
              <a:t>J G Graves Trust – John was a watchmaker (mail order)</a:t>
            </a:r>
            <a:endParaRPr lang="en-US" dirty="0">
              <a:latin typeface="Calibri"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ACEA15-4AEB-C440-8C76-C27392DF7566}" type="slidenum">
              <a:rPr lang="en-GB" sz="1200"/>
              <a:pPr eaLnBrk="1" hangingPunct="1"/>
              <a:t>8</a:t>
            </a:fld>
            <a:endParaRPr lang="en-GB"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D5BD29-70F8-A94F-8E97-C127373A38C8}" type="slidenum">
              <a:rPr lang="en-GB" sz="1200"/>
              <a:pPr eaLnBrk="1" hangingPunct="1"/>
              <a:t>9</a:t>
            </a:fld>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4B2EED2-C67F-844E-94E6-36790E074C13}" type="slidenum">
              <a:rPr lang="en-GB"/>
              <a:pPr>
                <a:defRPr/>
              </a:pPr>
              <a:t>‹#›</a:t>
            </a:fld>
            <a:endParaRPr lang="en-GB"/>
          </a:p>
        </p:txBody>
      </p:sp>
    </p:spTree>
    <p:extLst>
      <p:ext uri="{BB962C8B-B14F-4D97-AF65-F5344CB8AC3E}">
        <p14:creationId xmlns:p14="http://schemas.microsoft.com/office/powerpoint/2010/main" val="1535233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122CA82-0551-4342-8C97-C162D891D390}" type="slidenum">
              <a:rPr lang="en-GB"/>
              <a:pPr>
                <a:defRPr/>
              </a:pPr>
              <a:t>‹#›</a:t>
            </a:fld>
            <a:endParaRPr lang="en-GB"/>
          </a:p>
        </p:txBody>
      </p:sp>
    </p:spTree>
    <p:extLst>
      <p:ext uri="{BB962C8B-B14F-4D97-AF65-F5344CB8AC3E}">
        <p14:creationId xmlns:p14="http://schemas.microsoft.com/office/powerpoint/2010/main" val="3999912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D8778BC-5341-1343-81A4-FFD81BA12854}" type="slidenum">
              <a:rPr lang="en-GB"/>
              <a:pPr>
                <a:defRPr/>
              </a:pPr>
              <a:t>‹#›</a:t>
            </a:fld>
            <a:endParaRPr lang="en-GB"/>
          </a:p>
        </p:txBody>
      </p:sp>
    </p:spTree>
    <p:extLst>
      <p:ext uri="{BB962C8B-B14F-4D97-AF65-F5344CB8AC3E}">
        <p14:creationId xmlns:p14="http://schemas.microsoft.com/office/powerpoint/2010/main" val="332023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AF1B5A7-DE71-194C-9AC2-379E50955E07}" type="slidenum">
              <a:rPr lang="en-GB"/>
              <a:pPr>
                <a:defRPr/>
              </a:pPr>
              <a:t>‹#›</a:t>
            </a:fld>
            <a:endParaRPr lang="en-GB"/>
          </a:p>
        </p:txBody>
      </p:sp>
    </p:spTree>
    <p:extLst>
      <p:ext uri="{BB962C8B-B14F-4D97-AF65-F5344CB8AC3E}">
        <p14:creationId xmlns:p14="http://schemas.microsoft.com/office/powerpoint/2010/main" val="264069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400793C-68B9-934D-AEEA-45982E8D64EC}" type="slidenum">
              <a:rPr lang="en-GB"/>
              <a:pPr>
                <a:defRPr/>
              </a:pPr>
              <a:t>‹#›</a:t>
            </a:fld>
            <a:endParaRPr lang="en-GB"/>
          </a:p>
        </p:txBody>
      </p:sp>
    </p:spTree>
    <p:extLst>
      <p:ext uri="{BB962C8B-B14F-4D97-AF65-F5344CB8AC3E}">
        <p14:creationId xmlns:p14="http://schemas.microsoft.com/office/powerpoint/2010/main" val="2824725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81B0D66-A635-0C4C-B758-0A89FF5C36C0}" type="slidenum">
              <a:rPr lang="en-GB"/>
              <a:pPr>
                <a:defRPr/>
              </a:pPr>
              <a:t>‹#›</a:t>
            </a:fld>
            <a:endParaRPr lang="en-GB"/>
          </a:p>
        </p:txBody>
      </p:sp>
    </p:spTree>
    <p:extLst>
      <p:ext uri="{BB962C8B-B14F-4D97-AF65-F5344CB8AC3E}">
        <p14:creationId xmlns:p14="http://schemas.microsoft.com/office/powerpoint/2010/main" val="292861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1FF7158-80AF-8249-BBE9-AC6131533D43}" type="slidenum">
              <a:rPr lang="en-GB"/>
              <a:pPr>
                <a:defRPr/>
              </a:pPr>
              <a:t>‹#›</a:t>
            </a:fld>
            <a:endParaRPr lang="en-GB"/>
          </a:p>
        </p:txBody>
      </p:sp>
    </p:spTree>
    <p:extLst>
      <p:ext uri="{BB962C8B-B14F-4D97-AF65-F5344CB8AC3E}">
        <p14:creationId xmlns:p14="http://schemas.microsoft.com/office/powerpoint/2010/main" val="194398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E32B2DA-E5D8-D745-B79C-B82F2A50AB5A}" type="slidenum">
              <a:rPr lang="en-GB"/>
              <a:pPr>
                <a:defRPr/>
              </a:pPr>
              <a:t>‹#›</a:t>
            </a:fld>
            <a:endParaRPr lang="en-GB"/>
          </a:p>
        </p:txBody>
      </p:sp>
    </p:spTree>
    <p:extLst>
      <p:ext uri="{BB962C8B-B14F-4D97-AF65-F5344CB8AC3E}">
        <p14:creationId xmlns:p14="http://schemas.microsoft.com/office/powerpoint/2010/main" val="345196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4954963-265A-5A42-B56A-BAD3656E5D89}" type="slidenum">
              <a:rPr lang="en-GB"/>
              <a:pPr>
                <a:defRPr/>
              </a:pPr>
              <a:t>‹#›</a:t>
            </a:fld>
            <a:endParaRPr lang="en-GB"/>
          </a:p>
        </p:txBody>
      </p:sp>
    </p:spTree>
    <p:extLst>
      <p:ext uri="{BB962C8B-B14F-4D97-AF65-F5344CB8AC3E}">
        <p14:creationId xmlns:p14="http://schemas.microsoft.com/office/powerpoint/2010/main" val="50648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58FFCF7-58B8-834D-8AAB-3B016A43C7B7}" type="slidenum">
              <a:rPr lang="en-GB"/>
              <a:pPr>
                <a:defRPr/>
              </a:pPr>
              <a:t>‹#›</a:t>
            </a:fld>
            <a:endParaRPr lang="en-GB"/>
          </a:p>
        </p:txBody>
      </p:sp>
    </p:spTree>
    <p:extLst>
      <p:ext uri="{BB962C8B-B14F-4D97-AF65-F5344CB8AC3E}">
        <p14:creationId xmlns:p14="http://schemas.microsoft.com/office/powerpoint/2010/main" val="1356666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9BAAB49-6D70-7242-94F9-A44A717C84C8}" type="slidenum">
              <a:rPr lang="en-GB"/>
              <a:pPr>
                <a:defRPr/>
              </a:pPr>
              <a:t>‹#›</a:t>
            </a:fld>
            <a:endParaRPr lang="en-GB"/>
          </a:p>
        </p:txBody>
      </p:sp>
    </p:spTree>
    <p:extLst>
      <p:ext uri="{BB962C8B-B14F-4D97-AF65-F5344CB8AC3E}">
        <p14:creationId xmlns:p14="http://schemas.microsoft.com/office/powerpoint/2010/main" val="239887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275CD0A2-C4C6-B243-9F63-A1D16CB27CF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www.portlandworks.co.uk/research" TargetMode="External"/><Relationship Id="rId3" Type="http://schemas.openxmlformats.org/officeDocument/2006/relationships/hyperlink" Target="http://www.ahfund.org.uk" TargetMode="External"/><Relationship Id="rId7" Type="http://schemas.openxmlformats.org/officeDocument/2006/relationships/hyperlink" Target="http://mycommunityrights.org.uk"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www.uk.coop" TargetMode="External"/><Relationship Id="rId5" Type="http://schemas.openxmlformats.org/officeDocument/2006/relationships/hyperlink" Target="http://communityshares.org.uk" TargetMode="External"/><Relationship Id="rId4" Type="http://schemas.openxmlformats.org/officeDocument/2006/relationships/hyperlink" Target="http://www.co-operative.coop/enterprise-hub" TargetMode="External"/><Relationship Id="rId9" Type="http://schemas.openxmlformats.org/officeDocument/2006/relationships/hyperlink" Target="http://westgatehall.org/category/new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6.jpeg"/><Relationship Id="rId5" Type="http://schemas.openxmlformats.org/officeDocument/2006/relationships/image" Target="../media/image11.jpe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628775"/>
            <a:ext cx="7772400" cy="5113338"/>
          </a:xfrm>
        </p:spPr>
        <p:txBody>
          <a:bodyPr/>
          <a:lstStyle/>
          <a:p>
            <a:pPr>
              <a:defRPr/>
            </a:pPr>
            <a:r>
              <a:rPr lang="en-GB" sz="3200" b="1" dirty="0">
                <a:solidFill>
                  <a:srgbClr val="FFFFFF"/>
                </a:solidFill>
                <a:ea typeface="ＭＳ Ｐゴシック" charset="0"/>
                <a:cs typeface="TUOS Blake" charset="0"/>
              </a:rPr>
              <a:t>Re-use of </a:t>
            </a:r>
            <a:r>
              <a:rPr lang="en-GB" sz="3200" b="1" dirty="0" smtClean="0">
                <a:solidFill>
                  <a:srgbClr val="FFFFFF"/>
                </a:solidFill>
                <a:ea typeface="ＭＳ Ｐゴシック" charset="0"/>
                <a:cs typeface="TUOS Blake" charset="0"/>
              </a:rPr>
              <a:t>vacant / under</a:t>
            </a:r>
            <a:r>
              <a:rPr lang="en-GB" sz="3200" b="1" dirty="0">
                <a:solidFill>
                  <a:srgbClr val="FFFFFF"/>
                </a:solidFill>
                <a:ea typeface="ＭＳ Ｐゴシック" charset="0"/>
                <a:cs typeface="TUOS Blake" charset="0"/>
              </a:rPr>
              <a:t>-utilised </a:t>
            </a:r>
            <a:r>
              <a:rPr lang="en-GB" sz="3200" b="1" dirty="0" smtClean="0">
                <a:solidFill>
                  <a:srgbClr val="FFFFFF"/>
                </a:solidFill>
                <a:ea typeface="ＭＳ Ｐゴシック" charset="0"/>
                <a:cs typeface="TUOS Blake" charset="0"/>
              </a:rPr>
              <a:t>industrial buildings</a:t>
            </a:r>
            <a:r>
              <a:rPr lang="en-GB" sz="3200" b="1" dirty="0">
                <a:solidFill>
                  <a:srgbClr val="FFFFFF"/>
                </a:solidFill>
                <a:ea typeface="ＭＳ Ｐゴシック" charset="0"/>
                <a:cs typeface="TUOS Blake" charset="0"/>
              </a:rPr>
              <a:t/>
            </a:r>
            <a:br>
              <a:rPr lang="en-GB" sz="3200" b="1" dirty="0">
                <a:solidFill>
                  <a:srgbClr val="FFFFFF"/>
                </a:solidFill>
                <a:ea typeface="ＭＳ Ｐゴシック" charset="0"/>
                <a:cs typeface="TUOS Blake" charset="0"/>
              </a:rPr>
            </a:br>
            <a:r>
              <a:rPr lang="en-GB" sz="3200" b="1" dirty="0" smtClean="0">
                <a:solidFill>
                  <a:srgbClr val="FFFFFF"/>
                </a:solidFill>
                <a:ea typeface="ＭＳ Ｐゴシック" charset="0"/>
                <a:cs typeface="TUOS Blake" charset="0"/>
              </a:rPr>
              <a:t> </a:t>
            </a:r>
            <a:r>
              <a:rPr lang="en-GB" altLang="ja-JP" sz="2400" b="1" dirty="0" smtClean="0">
                <a:solidFill>
                  <a:schemeClr val="bg1"/>
                </a:solidFill>
                <a:ea typeface="ＭＳ Ｐゴシック" charset="0"/>
                <a:cs typeface="TUOS Blake" charset="0"/>
              </a:rPr>
              <a:t/>
            </a:r>
            <a:br>
              <a:rPr lang="en-GB" altLang="ja-JP" sz="2400" b="1" dirty="0" smtClean="0">
                <a:solidFill>
                  <a:schemeClr val="bg1"/>
                </a:solidFill>
                <a:ea typeface="ＭＳ Ｐゴシック" charset="0"/>
                <a:cs typeface="TUOS Blake" charset="0"/>
              </a:rPr>
            </a:br>
            <a:r>
              <a:rPr lang="en-GB" altLang="ja-JP" sz="2400" b="1" i="1" dirty="0">
                <a:solidFill>
                  <a:schemeClr val="bg1"/>
                </a:solidFill>
                <a:ea typeface="ＭＳ Ｐゴシック" charset="0"/>
                <a:cs typeface="TUOS Blake" charset="0"/>
              </a:rPr>
              <a:t/>
            </a:r>
            <a:br>
              <a:rPr lang="en-GB" altLang="ja-JP" sz="2400" b="1" i="1" dirty="0">
                <a:solidFill>
                  <a:schemeClr val="bg1"/>
                </a:solidFill>
                <a:ea typeface="ＭＳ Ｐゴシック" charset="0"/>
                <a:cs typeface="TUOS Blake" charset="0"/>
              </a:rPr>
            </a:br>
            <a:r>
              <a:rPr lang="en-GB" altLang="ja-JP" sz="2400" b="1" i="1" dirty="0" smtClean="0">
                <a:solidFill>
                  <a:schemeClr val="bg1"/>
                </a:solidFill>
                <a:ea typeface="ＭＳ Ｐゴシック" charset="0"/>
                <a:cs typeface="TUOS Blake" charset="0"/>
              </a:rPr>
              <a:t/>
            </a:r>
            <a:br>
              <a:rPr lang="en-GB" altLang="ja-JP" sz="2400" b="1" i="1" dirty="0" smtClean="0">
                <a:solidFill>
                  <a:schemeClr val="bg1"/>
                </a:solidFill>
                <a:ea typeface="ＭＳ Ｐゴシック" charset="0"/>
                <a:cs typeface="TUOS Blake" charset="0"/>
              </a:rPr>
            </a:br>
            <a:r>
              <a:rPr lang="en-GB" altLang="ja-JP" sz="2400" i="1" dirty="0" smtClean="0">
                <a:solidFill>
                  <a:srgbClr val="FFFFFF"/>
                </a:solidFill>
                <a:ea typeface="ＭＳ Ｐゴシック" charset="0"/>
                <a:cs typeface="TUOS Blake" charset="0"/>
              </a:rPr>
              <a:t>Dr </a:t>
            </a:r>
            <a:r>
              <a:rPr lang="en-GB" altLang="ja-JP" sz="2400" i="1" dirty="0">
                <a:solidFill>
                  <a:srgbClr val="FFFFFF"/>
                </a:solidFill>
                <a:ea typeface="ＭＳ Ｐゴシック" charset="0"/>
                <a:cs typeface="TUOS Blake" charset="0"/>
              </a:rPr>
              <a:t>Simon Parris</a:t>
            </a:r>
            <a:br>
              <a:rPr lang="en-GB" altLang="ja-JP" sz="2400" i="1" dirty="0">
                <a:solidFill>
                  <a:srgbClr val="FFFFFF"/>
                </a:solidFill>
                <a:ea typeface="ＭＳ Ｐゴシック" charset="0"/>
                <a:cs typeface="TUOS Blake" charset="0"/>
              </a:rPr>
            </a:br>
            <a:r>
              <a:rPr lang="en-GB" altLang="ja-JP" sz="2400" dirty="0">
                <a:solidFill>
                  <a:srgbClr val="FFFFFF"/>
                </a:solidFill>
                <a:ea typeface="ＭＳ Ｐゴシック" charset="0"/>
                <a:cs typeface="TUOS Blake" charset="0"/>
              </a:rPr>
              <a:t/>
            </a:r>
            <a:br>
              <a:rPr lang="en-GB" altLang="ja-JP" sz="2400" dirty="0">
                <a:solidFill>
                  <a:srgbClr val="FFFFFF"/>
                </a:solidFill>
                <a:ea typeface="ＭＳ Ｐゴシック" charset="0"/>
                <a:cs typeface="TUOS Blake" charset="0"/>
              </a:rPr>
            </a:br>
            <a:r>
              <a:rPr lang="en-GB" altLang="ja-JP" sz="2400" dirty="0">
                <a:solidFill>
                  <a:srgbClr val="FFFFFF"/>
                </a:solidFill>
                <a:ea typeface="ＭＳ Ｐゴシック" charset="0"/>
                <a:cs typeface="TUOS Blake" charset="0"/>
              </a:rPr>
              <a:t>Department of Town and Regional Planning</a:t>
            </a:r>
            <a:r>
              <a:rPr lang="en-GB" altLang="ja-JP" sz="2400" dirty="0" smtClean="0">
                <a:solidFill>
                  <a:srgbClr val="FFFFFF"/>
                </a:solidFill>
                <a:ea typeface="ＭＳ Ｐゴシック" charset="0"/>
                <a:cs typeface="TUOS Blake" charset="0"/>
              </a:rPr>
              <a:t>,</a:t>
            </a:r>
            <a:br>
              <a:rPr lang="en-GB" altLang="ja-JP" sz="2400" dirty="0" smtClean="0">
                <a:solidFill>
                  <a:srgbClr val="FFFFFF"/>
                </a:solidFill>
                <a:ea typeface="ＭＳ Ｐゴシック" charset="0"/>
                <a:cs typeface="TUOS Blake" charset="0"/>
              </a:rPr>
            </a:br>
            <a:r>
              <a:rPr lang="en-GB" altLang="ja-JP" sz="2400" dirty="0" smtClean="0">
                <a:solidFill>
                  <a:srgbClr val="FFFFFF"/>
                </a:solidFill>
                <a:ea typeface="ＭＳ Ｐゴシック" charset="0"/>
                <a:cs typeface="TUOS Blake" charset="0"/>
              </a:rPr>
              <a:t> </a:t>
            </a:r>
            <a:r>
              <a:rPr lang="en-GB" altLang="ja-JP" sz="2400" dirty="0">
                <a:solidFill>
                  <a:srgbClr val="FFFFFF"/>
                </a:solidFill>
                <a:ea typeface="ＭＳ Ｐゴシック" charset="0"/>
                <a:cs typeface="TUOS Blake" charset="0"/>
              </a:rPr>
              <a:t>University of Sheffield</a:t>
            </a:r>
            <a:br>
              <a:rPr lang="en-GB" altLang="ja-JP" sz="2400" dirty="0">
                <a:solidFill>
                  <a:srgbClr val="FFFFFF"/>
                </a:solidFill>
                <a:ea typeface="ＭＳ Ｐゴシック" charset="0"/>
                <a:cs typeface="TUOS Blake" charset="0"/>
              </a:rPr>
            </a:br>
            <a:endParaRPr lang="en-GB" sz="2400" b="1" dirty="0">
              <a:solidFill>
                <a:schemeClr val="bg1"/>
              </a:solidFill>
              <a:ea typeface="ＭＳ Ｐゴシック" charset="0"/>
              <a:cs typeface="TUOS Blake" charset="0"/>
            </a:endParaRPr>
          </a:p>
        </p:txBody>
      </p:sp>
      <p:pic>
        <p:nvPicPr>
          <p:cNvPr id="14339" name="Picture 1" descr="NSRP_logo.byline2.rgb.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59563" y="260350"/>
            <a:ext cx="214947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7" descr="seeds_logo_RG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35600" y="260350"/>
            <a:ext cx="85248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 descr="Flag_Eu_250.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419475" y="260350"/>
            <a:ext cx="16176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 descr="tuoslogo_key_bw_med 2.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3850" y="260350"/>
            <a:ext cx="273526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grayscl/>
          </a:blip>
          <a:stretch>
            <a:fillRect/>
          </a:stretch>
        </p:blipFill>
        <p:spPr>
          <a:xfrm>
            <a:off x="0" y="0"/>
            <a:ext cx="4496707" cy="3501008"/>
          </a:xfrm>
          <a:prstGeom prst="rect">
            <a:avLst/>
          </a:prstGeom>
        </p:spPr>
      </p:pic>
      <p:sp>
        <p:nvSpPr>
          <p:cNvPr id="7" name="Rectangle 6"/>
          <p:cNvSpPr/>
          <p:nvPr/>
        </p:nvSpPr>
        <p:spPr>
          <a:xfrm>
            <a:off x="4572000" y="404664"/>
            <a:ext cx="4572000" cy="5632312"/>
          </a:xfrm>
          <a:prstGeom prst="rect">
            <a:avLst/>
          </a:prstGeom>
        </p:spPr>
        <p:txBody>
          <a:bodyPr>
            <a:spAutoFit/>
          </a:bodyPr>
          <a:lstStyle/>
          <a:p>
            <a:pPr algn="ctr"/>
            <a:r>
              <a:rPr lang="en-US" b="1" dirty="0" smtClean="0">
                <a:solidFill>
                  <a:schemeClr val="bg1"/>
                </a:solidFill>
              </a:rPr>
              <a:t>Portland Works Little Sheffield Ltd. Vision</a:t>
            </a:r>
          </a:p>
          <a:p>
            <a:endParaRPr lang="en-US" dirty="0">
              <a:solidFill>
                <a:schemeClr val="bg1"/>
              </a:solidFill>
            </a:endParaRPr>
          </a:p>
          <a:p>
            <a:r>
              <a:rPr lang="en-US" dirty="0" smtClean="0">
                <a:solidFill>
                  <a:schemeClr val="bg1"/>
                </a:solidFill>
              </a:rPr>
              <a:t>"</a:t>
            </a:r>
            <a:r>
              <a:rPr lang="en-US" dirty="0">
                <a:solidFill>
                  <a:schemeClr val="bg1"/>
                </a:solidFill>
              </a:rPr>
              <a:t>...is that Portland Works will be a physically sound, fully-occupied building owned and managed in a democratic way by its tenants and supporters. It will provide affordable workshops and studios for craftspeople and the creative industries and for small business start-ups. </a:t>
            </a:r>
          </a:p>
          <a:p>
            <a:endParaRPr lang="en-US" dirty="0">
              <a:solidFill>
                <a:schemeClr val="bg1"/>
              </a:solidFill>
            </a:endParaRPr>
          </a:p>
          <a:p>
            <a:r>
              <a:rPr lang="en-US" dirty="0">
                <a:solidFill>
                  <a:schemeClr val="bg1"/>
                </a:solidFill>
              </a:rPr>
              <a:t>The management will be responsive to their needs, fostering opportunities for education and promotion of the heritage values of the Works, along with support for workplace training and apprenticeships. We envisage Portland Works playing an important role as the </a:t>
            </a:r>
            <a:r>
              <a:rPr lang="en-GB" dirty="0" smtClean="0">
                <a:solidFill>
                  <a:schemeClr val="bg1"/>
                </a:solidFill>
              </a:rPr>
              <a:t>centre</a:t>
            </a:r>
            <a:r>
              <a:rPr lang="en-US" dirty="0" smtClean="0">
                <a:solidFill>
                  <a:schemeClr val="bg1"/>
                </a:solidFill>
              </a:rPr>
              <a:t> </a:t>
            </a:r>
            <a:r>
              <a:rPr lang="en-US" dirty="0">
                <a:solidFill>
                  <a:schemeClr val="bg1"/>
                </a:solidFill>
              </a:rPr>
              <a:t>of a hub of similar developments in the </a:t>
            </a:r>
            <a:r>
              <a:rPr lang="en-US" dirty="0" err="1" smtClean="0">
                <a:solidFill>
                  <a:schemeClr val="bg1"/>
                </a:solidFill>
              </a:rPr>
              <a:t>neighbourhood</a:t>
            </a:r>
            <a:r>
              <a:rPr lang="en-US" dirty="0" smtClean="0">
                <a:solidFill>
                  <a:schemeClr val="bg1"/>
                </a:solidFill>
              </a:rPr>
              <a:t> </a:t>
            </a:r>
            <a:r>
              <a:rPr lang="en-US" dirty="0">
                <a:solidFill>
                  <a:schemeClr val="bg1"/>
                </a:solidFill>
              </a:rPr>
              <a:t>of Little Sheffield and beyond."</a:t>
            </a:r>
          </a:p>
        </p:txBody>
      </p:sp>
      <p:sp>
        <p:nvSpPr>
          <p:cNvPr id="8" name="Rectangle 7"/>
          <p:cNvSpPr/>
          <p:nvPr/>
        </p:nvSpPr>
        <p:spPr>
          <a:xfrm>
            <a:off x="0" y="4221088"/>
            <a:ext cx="4572000" cy="2523768"/>
          </a:xfrm>
          <a:prstGeom prst="rect">
            <a:avLst/>
          </a:prstGeom>
        </p:spPr>
        <p:txBody>
          <a:bodyPr>
            <a:spAutoFit/>
          </a:bodyPr>
          <a:lstStyle/>
          <a:p>
            <a:pPr algn="ctr" eaLnBrk="1" hangingPunct="1"/>
            <a:r>
              <a:rPr lang="en-GB" sz="2800" b="1" dirty="0" smtClean="0">
                <a:solidFill>
                  <a:srgbClr val="FFFFFF"/>
                </a:solidFill>
              </a:rPr>
              <a:t>Portland Works: </a:t>
            </a:r>
          </a:p>
          <a:p>
            <a:pPr algn="ctr" eaLnBrk="1" hangingPunct="1"/>
            <a:r>
              <a:rPr lang="en-GB" sz="2800" b="1" dirty="0" smtClean="0">
                <a:solidFill>
                  <a:srgbClr val="FFFFFF"/>
                </a:solidFill>
              </a:rPr>
              <a:t>January 2009 </a:t>
            </a:r>
          </a:p>
          <a:p>
            <a:pPr algn="ctr" eaLnBrk="1" hangingPunct="1"/>
            <a:r>
              <a:rPr lang="en-GB" sz="2800" b="1" dirty="0" smtClean="0">
                <a:solidFill>
                  <a:srgbClr val="FFFFFF"/>
                </a:solidFill>
              </a:rPr>
              <a:t>– March 2013</a:t>
            </a:r>
          </a:p>
          <a:p>
            <a:pPr algn="ctr" eaLnBrk="1" hangingPunct="1"/>
            <a:endParaRPr lang="en-GB" b="1" dirty="0" smtClean="0">
              <a:solidFill>
                <a:srgbClr val="FFFFFF"/>
              </a:solidFill>
            </a:endParaRPr>
          </a:p>
          <a:p>
            <a:pPr algn="ctr" eaLnBrk="1" hangingPunct="1"/>
            <a:endParaRPr lang="en-GB" b="1" dirty="0" smtClean="0">
              <a:solidFill>
                <a:srgbClr val="FFFFFF"/>
              </a:solidFill>
            </a:endParaRPr>
          </a:p>
          <a:p>
            <a:pPr algn="ctr"/>
            <a:r>
              <a:rPr lang="en-US" sz="2000" b="1" dirty="0">
                <a:solidFill>
                  <a:srgbClr val="FFFFFF"/>
                </a:solidFill>
              </a:rPr>
              <a:t>http://www.portlandworks.co.uk</a:t>
            </a:r>
          </a:p>
          <a:p>
            <a:pPr algn="ctr" eaLnBrk="1" hangingPunct="1"/>
            <a:endParaRPr lang="en-GB" b="1" dirty="0">
              <a:solidFill>
                <a:srgbClr val="FFFFFF"/>
              </a:solidFill>
            </a:endParaRPr>
          </a:p>
        </p:txBody>
      </p:sp>
    </p:spTree>
    <p:extLst>
      <p:ext uri="{BB962C8B-B14F-4D97-AF65-F5344CB8AC3E}">
        <p14:creationId xmlns:p14="http://schemas.microsoft.com/office/powerpoint/2010/main" val="2842263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TextBox 5"/>
          <p:cNvSpPr txBox="1">
            <a:spLocks noChangeArrowheads="1"/>
          </p:cNvSpPr>
          <p:nvPr/>
        </p:nvSpPr>
        <p:spPr bwMode="auto">
          <a:xfrm>
            <a:off x="251520" y="2996952"/>
            <a:ext cx="410368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gn="ctr" eaLnBrk="1" hangingPunct="1"/>
            <a:endParaRPr lang="en-GB" sz="1800" b="1" dirty="0" smtClean="0">
              <a:solidFill>
                <a:srgbClr val="FFFFFF"/>
              </a:solidFill>
            </a:endParaRPr>
          </a:p>
          <a:p>
            <a:pPr eaLnBrk="1" hangingPunct="1">
              <a:buFont typeface="Arial" charset="0"/>
              <a:buChar char="•"/>
            </a:pPr>
            <a:r>
              <a:rPr lang="en-GB" sz="1800" dirty="0" smtClean="0">
                <a:solidFill>
                  <a:srgbClr val="FFFFFF"/>
                </a:solidFill>
              </a:rPr>
              <a:t>Military </a:t>
            </a:r>
            <a:r>
              <a:rPr lang="en-GB" sz="1800" dirty="0">
                <a:solidFill>
                  <a:srgbClr val="FFFFFF"/>
                </a:solidFill>
              </a:rPr>
              <a:t>drill </a:t>
            </a:r>
            <a:r>
              <a:rPr lang="en-GB" sz="1800" dirty="0" smtClean="0">
                <a:solidFill>
                  <a:srgbClr val="FFFFFF"/>
                </a:solidFill>
              </a:rPr>
              <a:t>hall, built in 1913</a:t>
            </a:r>
          </a:p>
          <a:p>
            <a:pPr eaLnBrk="1" hangingPunct="1">
              <a:buFont typeface="Arial" charset="0"/>
              <a:buChar char="•"/>
            </a:pPr>
            <a:endParaRPr lang="en-GB" sz="1800" dirty="0" smtClean="0">
              <a:solidFill>
                <a:srgbClr val="FFFFFF"/>
              </a:solidFill>
            </a:endParaRPr>
          </a:p>
          <a:p>
            <a:pPr eaLnBrk="1" hangingPunct="1">
              <a:buFont typeface="Arial" charset="0"/>
              <a:buChar char="•"/>
            </a:pPr>
            <a:r>
              <a:rPr lang="en-GB" sz="1800" dirty="0" smtClean="0">
                <a:solidFill>
                  <a:srgbClr val="FFFFFF"/>
                </a:solidFill>
              </a:rPr>
              <a:t>More </a:t>
            </a:r>
            <a:r>
              <a:rPr lang="en-GB" sz="1800" dirty="0">
                <a:solidFill>
                  <a:srgbClr val="FFFFFF"/>
                </a:solidFill>
              </a:rPr>
              <a:t>recently used as conference, dance, fair, voting, blood donation, emergency, music, and community venue (400 seated and 650 </a:t>
            </a:r>
            <a:r>
              <a:rPr lang="en-GB" sz="1800" dirty="0" smtClean="0">
                <a:solidFill>
                  <a:srgbClr val="FFFFFF"/>
                </a:solidFill>
              </a:rPr>
              <a:t>standing)</a:t>
            </a:r>
            <a:endParaRPr lang="en-GB" sz="1800" dirty="0">
              <a:solidFill>
                <a:srgbClr val="FFFFFF"/>
              </a:solidFill>
            </a:endParaRPr>
          </a:p>
          <a:p>
            <a:pPr eaLnBrk="1" hangingPunct="1">
              <a:buFont typeface="Arial" charset="0"/>
              <a:buChar char="•"/>
            </a:pPr>
            <a:endParaRPr lang="en-GB" sz="1800" dirty="0">
              <a:solidFill>
                <a:srgbClr val="FFFFFF"/>
              </a:solidFill>
            </a:endParaRPr>
          </a:p>
          <a:p>
            <a:pPr eaLnBrk="1" hangingPunct="1">
              <a:buFont typeface="Arial" charset="0"/>
              <a:buChar char="•"/>
            </a:pPr>
            <a:r>
              <a:rPr lang="en-GB" sz="1800" dirty="0">
                <a:solidFill>
                  <a:srgbClr val="FFFFFF"/>
                </a:solidFill>
              </a:rPr>
              <a:t>February 2010 </a:t>
            </a:r>
            <a:r>
              <a:rPr lang="en-GB" sz="1800" dirty="0" smtClean="0">
                <a:solidFill>
                  <a:srgbClr val="FFFFFF"/>
                </a:solidFill>
              </a:rPr>
              <a:t>– Council votes to </a:t>
            </a:r>
            <a:r>
              <a:rPr lang="en-GB" sz="1800" dirty="0">
                <a:solidFill>
                  <a:srgbClr val="FFFFFF"/>
                </a:solidFill>
              </a:rPr>
              <a:t>demolish </a:t>
            </a:r>
            <a:r>
              <a:rPr lang="en-GB" sz="1800" dirty="0" smtClean="0">
                <a:solidFill>
                  <a:srgbClr val="FFFFFF"/>
                </a:solidFill>
              </a:rPr>
              <a:t>due </a:t>
            </a:r>
            <a:r>
              <a:rPr lang="en-GB" sz="1800" dirty="0">
                <a:solidFill>
                  <a:srgbClr val="FFFFFF"/>
                </a:solidFill>
              </a:rPr>
              <a:t>to budget cuts and high maintenance / refurbishment </a:t>
            </a:r>
            <a:r>
              <a:rPr lang="en-GB" sz="1800" dirty="0" smtClean="0">
                <a:solidFill>
                  <a:srgbClr val="FFFFFF"/>
                </a:solidFill>
              </a:rPr>
              <a:t>costs despite, 30,000 visitors p/a</a:t>
            </a:r>
            <a:endParaRPr lang="en-GB" sz="1800" dirty="0">
              <a:solidFill>
                <a:srgbClr val="FFFFFF"/>
              </a:solidFill>
            </a:endParaRPr>
          </a:p>
        </p:txBody>
      </p:sp>
      <p:sp>
        <p:nvSpPr>
          <p:cNvPr id="26627" name="TextBox 6"/>
          <p:cNvSpPr txBox="1">
            <a:spLocks noChangeArrowheads="1"/>
          </p:cNvSpPr>
          <p:nvPr/>
        </p:nvSpPr>
        <p:spPr bwMode="auto">
          <a:xfrm>
            <a:off x="5241914" y="78884"/>
            <a:ext cx="3362744"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800" b="1" dirty="0">
                <a:solidFill>
                  <a:srgbClr val="FFFFFF"/>
                </a:solidFill>
              </a:rPr>
              <a:t>Westgate Hall, </a:t>
            </a:r>
          </a:p>
          <a:p>
            <a:pPr algn="ctr" eaLnBrk="1" hangingPunct="1"/>
            <a:r>
              <a:rPr lang="en-GB" sz="2800" b="1" dirty="0">
                <a:solidFill>
                  <a:srgbClr val="FFFFFF"/>
                </a:solidFill>
              </a:rPr>
              <a:t>Canterbury, UK</a:t>
            </a:r>
          </a:p>
          <a:p>
            <a:pPr algn="ctr" eaLnBrk="1" hangingPunct="1"/>
            <a:r>
              <a:rPr lang="en-GB" sz="2000" dirty="0">
                <a:solidFill>
                  <a:srgbClr val="FFFFFF"/>
                </a:solidFill>
              </a:rPr>
              <a:t>(</a:t>
            </a:r>
            <a:r>
              <a:rPr lang="en-GB" sz="2000" i="1" dirty="0">
                <a:solidFill>
                  <a:srgbClr val="FFFFFF"/>
                </a:solidFill>
              </a:rPr>
              <a:t>Community Asset Transfer</a:t>
            </a:r>
            <a:r>
              <a:rPr lang="en-GB" sz="2000" dirty="0">
                <a:solidFill>
                  <a:srgbClr val="FFFFFF"/>
                </a:solidFill>
              </a:rPr>
              <a:t>)</a:t>
            </a:r>
          </a:p>
        </p:txBody>
      </p:sp>
      <p:pic>
        <p:nvPicPr>
          <p:cNvPr id="26628"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554538"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68956" y="1412776"/>
            <a:ext cx="4575044" cy="546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674"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6102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5"/>
          <p:cNvSpPr txBox="1">
            <a:spLocks noChangeArrowheads="1"/>
          </p:cNvSpPr>
          <p:nvPr/>
        </p:nvSpPr>
        <p:spPr bwMode="auto">
          <a:xfrm>
            <a:off x="467544" y="70753"/>
            <a:ext cx="543406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2000" dirty="0"/>
          </a:p>
          <a:p>
            <a:pPr eaLnBrk="1" hangingPunct="1"/>
            <a:r>
              <a:rPr lang="en-US" sz="1800" dirty="0"/>
              <a:t>“</a:t>
            </a:r>
            <a:r>
              <a:rPr lang="en-US" altLang="ja-JP" sz="1800" b="1" dirty="0"/>
              <a:t>Westgate Community Trust</a:t>
            </a:r>
            <a:r>
              <a:rPr lang="en-US" altLang="ja-JP" sz="1800" dirty="0"/>
              <a:t> aims to preserve, refurbish and manage the Westgate Hall to serve the needs and interests of the present and future residents of Canterbury and its districts. In the process it aims to strengthen community spirit. It is nonpolitical. All are welcome.</a:t>
            </a:r>
            <a:r>
              <a:rPr lang="en-US" sz="1800" dirty="0"/>
              <a:t>”</a:t>
            </a:r>
            <a:r>
              <a:rPr lang="en-US" altLang="ja-JP" sz="1800" dirty="0"/>
              <a:t> </a:t>
            </a:r>
            <a:endParaRPr lang="en-US" sz="1800" dirty="0"/>
          </a:p>
        </p:txBody>
      </p:sp>
      <p:sp>
        <p:nvSpPr>
          <p:cNvPr id="7" name="Rectangle 6"/>
          <p:cNvSpPr/>
          <p:nvPr/>
        </p:nvSpPr>
        <p:spPr>
          <a:xfrm>
            <a:off x="6227763" y="116632"/>
            <a:ext cx="2736850" cy="7294305"/>
          </a:xfrm>
          <a:prstGeom prst="rect">
            <a:avLst/>
          </a:prstGeom>
        </p:spPr>
        <p:txBody>
          <a:bodyPr>
            <a:spAutoFit/>
          </a:bodyPr>
          <a:lstStyle/>
          <a:p>
            <a:pPr marL="285750" indent="-285750">
              <a:buFont typeface="Arial"/>
              <a:buChar char="•"/>
              <a:defRPr/>
            </a:pPr>
            <a:r>
              <a:rPr lang="en-GB" dirty="0">
                <a:solidFill>
                  <a:srgbClr val="FFFFFF"/>
                </a:solidFill>
              </a:rPr>
              <a:t>March 2010 – Westgate Community Trust </a:t>
            </a:r>
            <a:r>
              <a:rPr lang="en-GB" dirty="0" smtClean="0">
                <a:solidFill>
                  <a:srgbClr val="FFFFFF"/>
                </a:solidFill>
              </a:rPr>
              <a:t>constituted </a:t>
            </a:r>
            <a:r>
              <a:rPr lang="en-GB" dirty="0">
                <a:solidFill>
                  <a:srgbClr val="FFFFFF"/>
                </a:solidFill>
              </a:rPr>
              <a:t>in response to Council </a:t>
            </a:r>
            <a:r>
              <a:rPr lang="en-GB" dirty="0" smtClean="0">
                <a:solidFill>
                  <a:srgbClr val="FFFFFF"/>
                </a:solidFill>
              </a:rPr>
              <a:t>by members </a:t>
            </a:r>
            <a:r>
              <a:rPr lang="en-GB" dirty="0">
                <a:solidFill>
                  <a:srgbClr val="FFFFFF"/>
                </a:solidFill>
              </a:rPr>
              <a:t>of 1,300 strong ‘Save Westgate Hall’ Facebook page</a:t>
            </a:r>
          </a:p>
          <a:p>
            <a:pPr marL="285750" indent="-285750">
              <a:buFont typeface="Arial"/>
              <a:buChar char="•"/>
              <a:defRPr/>
            </a:pPr>
            <a:endParaRPr lang="en-GB" dirty="0">
              <a:solidFill>
                <a:srgbClr val="FFFFFF"/>
              </a:solidFill>
            </a:endParaRPr>
          </a:p>
          <a:p>
            <a:pPr marL="285750" indent="-285750">
              <a:buFont typeface="Arial"/>
              <a:buChar char="•"/>
              <a:defRPr/>
            </a:pPr>
            <a:r>
              <a:rPr lang="en-GB" dirty="0" smtClean="0">
                <a:solidFill>
                  <a:srgbClr val="FFFFFF"/>
                </a:solidFill>
              </a:rPr>
              <a:t>April 2010 – Trust </a:t>
            </a:r>
            <a:r>
              <a:rPr lang="en-GB" dirty="0">
                <a:solidFill>
                  <a:srgbClr val="FFFFFF"/>
                </a:solidFill>
              </a:rPr>
              <a:t>presents business plan proposing alternative model based on social </a:t>
            </a:r>
            <a:r>
              <a:rPr lang="en-GB" dirty="0" smtClean="0">
                <a:solidFill>
                  <a:srgbClr val="FFFFFF"/>
                </a:solidFill>
              </a:rPr>
              <a:t>enterprise to Council</a:t>
            </a:r>
            <a:endParaRPr lang="en-GB" dirty="0">
              <a:solidFill>
                <a:srgbClr val="FFFFFF"/>
              </a:solidFill>
            </a:endParaRPr>
          </a:p>
          <a:p>
            <a:pPr marL="285750" indent="-285750">
              <a:buFont typeface="Arial"/>
              <a:buChar char="•"/>
              <a:defRPr/>
            </a:pPr>
            <a:endParaRPr lang="en-GB" dirty="0">
              <a:solidFill>
                <a:srgbClr val="FFFFFF"/>
              </a:solidFill>
            </a:endParaRPr>
          </a:p>
          <a:p>
            <a:pPr marL="285750" indent="-285750">
              <a:buFont typeface="Arial"/>
              <a:buChar char="•"/>
              <a:defRPr/>
            </a:pPr>
            <a:r>
              <a:rPr lang="en-GB" dirty="0">
                <a:solidFill>
                  <a:srgbClr val="FFFFFF"/>
                </a:solidFill>
              </a:rPr>
              <a:t>Council agrees to continue funding hall until July 2011 and requests second business plan. If </a:t>
            </a:r>
            <a:r>
              <a:rPr lang="en-GB" dirty="0" smtClean="0">
                <a:solidFill>
                  <a:srgbClr val="FFFFFF"/>
                </a:solidFill>
              </a:rPr>
              <a:t>proven </a:t>
            </a:r>
            <a:r>
              <a:rPr lang="en-GB" dirty="0">
                <a:solidFill>
                  <a:srgbClr val="FFFFFF"/>
                </a:solidFill>
              </a:rPr>
              <a:t>financially self-</a:t>
            </a:r>
            <a:r>
              <a:rPr lang="en-GB" dirty="0" smtClean="0">
                <a:solidFill>
                  <a:srgbClr val="FFFFFF"/>
                </a:solidFill>
              </a:rPr>
              <a:t>sustaining, lease </a:t>
            </a:r>
            <a:r>
              <a:rPr lang="en-GB" dirty="0">
                <a:solidFill>
                  <a:srgbClr val="FFFFFF"/>
                </a:solidFill>
              </a:rPr>
              <a:t>will be granted to Trust</a:t>
            </a:r>
          </a:p>
          <a:p>
            <a:pPr>
              <a:defRPr/>
            </a:pPr>
            <a:endParaRPr lang="en-GB" dirty="0">
              <a:solidFill>
                <a:srgbClr val="FFFF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5" name="Rectangle 6"/>
          <p:cNvSpPr>
            <a:spLocks noChangeArrowheads="1"/>
          </p:cNvSpPr>
          <p:nvPr/>
        </p:nvSpPr>
        <p:spPr bwMode="auto">
          <a:xfrm>
            <a:off x="107504" y="2959198"/>
            <a:ext cx="4572000" cy="507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charset="0"/>
              <a:buChar char="•"/>
            </a:pPr>
            <a:r>
              <a:rPr lang="en-GB" dirty="0" smtClean="0">
                <a:solidFill>
                  <a:srgbClr val="FFFFFF"/>
                </a:solidFill>
              </a:rPr>
              <a:t>Trust consults community (residents, public, private and voluntary sectors) using questionnaire (700+ responses for business case) </a:t>
            </a:r>
          </a:p>
          <a:p>
            <a:pPr marL="342900" indent="-342900">
              <a:buFont typeface="Arial" charset="0"/>
              <a:buChar char="•"/>
            </a:pPr>
            <a:endParaRPr lang="en-GB" dirty="0">
              <a:solidFill>
                <a:srgbClr val="FFFFFF"/>
              </a:solidFill>
            </a:endParaRPr>
          </a:p>
          <a:p>
            <a:pPr marL="342900" indent="-342900">
              <a:buFont typeface="Arial" charset="0"/>
              <a:buChar char="•"/>
            </a:pPr>
            <a:r>
              <a:rPr lang="en-GB" dirty="0" smtClean="0">
                <a:solidFill>
                  <a:srgbClr val="FFFFFF"/>
                </a:solidFill>
              </a:rPr>
              <a:t>Programme of </a:t>
            </a:r>
            <a:r>
              <a:rPr lang="en-GB" dirty="0">
                <a:solidFill>
                  <a:srgbClr val="FFFFFF"/>
                </a:solidFill>
              </a:rPr>
              <a:t>events (some </a:t>
            </a:r>
            <a:r>
              <a:rPr lang="en-GB" dirty="0" smtClean="0">
                <a:solidFill>
                  <a:srgbClr val="FFFFFF"/>
                </a:solidFill>
              </a:rPr>
              <a:t>Council funding) held at the hall for local residents and businesses to raise both takeover funds and the Trust’s profile</a:t>
            </a:r>
          </a:p>
          <a:p>
            <a:endParaRPr lang="en-GB" dirty="0">
              <a:solidFill>
                <a:srgbClr val="FFFFFF"/>
              </a:solidFill>
            </a:endParaRPr>
          </a:p>
          <a:p>
            <a:pPr marL="342900" indent="-342900">
              <a:buFont typeface="Arial" charset="0"/>
              <a:buChar char="•"/>
            </a:pPr>
            <a:r>
              <a:rPr lang="en-GB" dirty="0" smtClean="0">
                <a:solidFill>
                  <a:srgbClr val="FFFFFF"/>
                </a:solidFill>
              </a:rPr>
              <a:t>Landscaping and planting of donated plants (local nursery and Council, who also supplied a gardener)</a:t>
            </a:r>
          </a:p>
          <a:p>
            <a:endParaRPr lang="en-GB" dirty="0">
              <a:solidFill>
                <a:srgbClr val="FFFFFF"/>
              </a:solidFill>
            </a:endParaRPr>
          </a:p>
          <a:p>
            <a:endParaRPr lang="en-GB" dirty="0">
              <a:solidFill>
                <a:srgbClr val="FFFFFF"/>
              </a:solidFill>
            </a:endParaRPr>
          </a:p>
          <a:p>
            <a:pPr marL="342900" indent="-342900">
              <a:buFont typeface="Arial" charset="0"/>
              <a:buChar char="•"/>
            </a:pPr>
            <a:endParaRPr lang="en-GB" dirty="0">
              <a:solidFill>
                <a:srgbClr val="FFFFFF"/>
              </a:solidFill>
            </a:endParaRPr>
          </a:p>
          <a:p>
            <a:pPr marL="342900" indent="-342900">
              <a:buFont typeface="Arial" charset="0"/>
              <a:buChar char="•"/>
            </a:pPr>
            <a:endParaRPr lang="en-GB" dirty="0">
              <a:solidFill>
                <a:srgbClr val="FFFFFF"/>
              </a:solidFill>
            </a:endParaRPr>
          </a:p>
          <a:p>
            <a:pPr marL="342900" indent="-342900">
              <a:buFont typeface="Arial" charset="0"/>
              <a:buChar char="•"/>
            </a:pPr>
            <a:endParaRPr lang="en-GB" dirty="0">
              <a:solidFill>
                <a:srgbClr val="FFFFFF"/>
              </a:solidFill>
            </a:endParaRPr>
          </a:p>
        </p:txBody>
      </p:sp>
      <p:sp>
        <p:nvSpPr>
          <p:cNvPr id="7" name="Rectangle 6"/>
          <p:cNvSpPr>
            <a:spLocks noChangeArrowheads="1"/>
          </p:cNvSpPr>
          <p:nvPr/>
        </p:nvSpPr>
        <p:spPr bwMode="auto">
          <a:xfrm>
            <a:off x="4584636" y="394691"/>
            <a:ext cx="4572000" cy="646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charset="0"/>
              <a:buChar char="•"/>
            </a:pPr>
            <a:r>
              <a:rPr lang="en-GB" dirty="0" smtClean="0">
                <a:solidFill>
                  <a:srgbClr val="FFFFFF"/>
                </a:solidFill>
              </a:rPr>
              <a:t>Website (1,952 followers)</a:t>
            </a:r>
          </a:p>
          <a:p>
            <a:pPr marL="342900" indent="-342900">
              <a:buFont typeface="Arial" charset="0"/>
              <a:buChar char="•"/>
            </a:pPr>
            <a:endParaRPr lang="en-GB" dirty="0" smtClean="0">
              <a:solidFill>
                <a:srgbClr val="FFFFFF"/>
              </a:solidFill>
            </a:endParaRPr>
          </a:p>
          <a:p>
            <a:pPr marL="342900" indent="-342900">
              <a:buFont typeface="Arial" charset="0"/>
              <a:buChar char="•"/>
            </a:pPr>
            <a:r>
              <a:rPr lang="en-GB" dirty="0" smtClean="0">
                <a:solidFill>
                  <a:srgbClr val="FFFFFF"/>
                </a:solidFill>
              </a:rPr>
              <a:t>Visited a voluntary / community sector  ‘funding fair’ to make contact with potential funders</a:t>
            </a:r>
          </a:p>
          <a:p>
            <a:pPr marL="342900" indent="-342900">
              <a:buFont typeface="Arial" charset="0"/>
              <a:buChar char="•"/>
            </a:pPr>
            <a:endParaRPr lang="en-GB" dirty="0" smtClean="0">
              <a:solidFill>
                <a:srgbClr val="FFFFFF"/>
              </a:solidFill>
            </a:endParaRPr>
          </a:p>
          <a:p>
            <a:pPr marL="342900" indent="-342900">
              <a:buFont typeface="Arial" charset="0"/>
              <a:buChar char="•"/>
            </a:pPr>
            <a:r>
              <a:rPr lang="en-GB" dirty="0" smtClean="0">
                <a:solidFill>
                  <a:srgbClr val="FFFFFF"/>
                </a:solidFill>
              </a:rPr>
              <a:t>Qualified for Development Trusts Association membership</a:t>
            </a:r>
          </a:p>
          <a:p>
            <a:pPr marL="342900" indent="-342900">
              <a:buFont typeface="Arial" charset="0"/>
              <a:buChar char="•"/>
            </a:pPr>
            <a:endParaRPr lang="en-GB" dirty="0" smtClean="0">
              <a:solidFill>
                <a:srgbClr val="FFFFFF"/>
              </a:solidFill>
            </a:endParaRPr>
          </a:p>
          <a:p>
            <a:pPr marL="342900" indent="-342900">
              <a:buFont typeface="Arial" charset="0"/>
              <a:buChar char="•"/>
            </a:pPr>
            <a:r>
              <a:rPr lang="en-GB" dirty="0" smtClean="0">
                <a:solidFill>
                  <a:srgbClr val="FFFFFF"/>
                </a:solidFill>
              </a:rPr>
              <a:t>Won £6000 </a:t>
            </a:r>
            <a:r>
              <a:rPr lang="en-GB" dirty="0" err="1" smtClean="0">
                <a:solidFill>
                  <a:srgbClr val="FFFFFF"/>
                </a:solidFill>
              </a:rPr>
              <a:t>Natwest</a:t>
            </a:r>
            <a:r>
              <a:rPr lang="en-GB" dirty="0" smtClean="0">
                <a:solidFill>
                  <a:srgbClr val="FFFFFF"/>
                </a:solidFill>
              </a:rPr>
              <a:t> Community Force Award </a:t>
            </a:r>
            <a:r>
              <a:rPr lang="en-GB" dirty="0" smtClean="0">
                <a:solidFill>
                  <a:srgbClr val="FFFFFF"/>
                </a:solidFill>
                <a:latin typeface="+mj-lt"/>
              </a:rPr>
              <a:t>for takeover / business plan costs (printing</a:t>
            </a:r>
            <a:r>
              <a:rPr lang="en-GB" dirty="0">
                <a:solidFill>
                  <a:srgbClr val="FFFFFF"/>
                </a:solidFill>
                <a:latin typeface="+mj-lt"/>
              </a:rPr>
              <a:t>, publicity, legal fees, insurance, initial running </a:t>
            </a:r>
            <a:r>
              <a:rPr lang="en-GB" dirty="0" smtClean="0">
                <a:solidFill>
                  <a:srgbClr val="FFFFFF"/>
                </a:solidFill>
                <a:latin typeface="+mj-lt"/>
              </a:rPr>
              <a:t>costs, </a:t>
            </a:r>
            <a:r>
              <a:rPr lang="en-GB" dirty="0">
                <a:solidFill>
                  <a:srgbClr val="FFFFFF"/>
                </a:solidFill>
                <a:latin typeface="+mj-lt"/>
              </a:rPr>
              <a:t>etc.</a:t>
            </a:r>
            <a:r>
              <a:rPr lang="en-GB" dirty="0" smtClean="0">
                <a:solidFill>
                  <a:srgbClr val="FFFFFF"/>
                </a:solidFill>
                <a:latin typeface="+mj-lt"/>
              </a:rPr>
              <a:t>)</a:t>
            </a:r>
          </a:p>
          <a:p>
            <a:endParaRPr lang="en-GB" dirty="0">
              <a:solidFill>
                <a:srgbClr val="FFFFFF"/>
              </a:solidFill>
            </a:endParaRPr>
          </a:p>
          <a:p>
            <a:pPr marL="342900" indent="-342900">
              <a:buFont typeface="Arial" charset="0"/>
              <a:buChar char="•"/>
            </a:pPr>
            <a:r>
              <a:rPr lang="en-GB" dirty="0">
                <a:solidFill>
                  <a:srgbClr val="FFFFFF"/>
                </a:solidFill>
              </a:rPr>
              <a:t>Chicken and egg situation: can’t get funding without formal tenure, can’t get formal tenure without </a:t>
            </a:r>
            <a:r>
              <a:rPr lang="en-GB" dirty="0" smtClean="0">
                <a:solidFill>
                  <a:srgbClr val="FFFFFF"/>
                </a:solidFill>
              </a:rPr>
              <a:t>funding</a:t>
            </a:r>
            <a:endParaRPr lang="en-GB" dirty="0">
              <a:solidFill>
                <a:srgbClr val="FFFFFF"/>
              </a:solidFill>
            </a:endParaRPr>
          </a:p>
          <a:p>
            <a:pPr marL="342900" indent="-342900">
              <a:buFont typeface="Arial" charset="0"/>
              <a:buChar char="•"/>
            </a:pPr>
            <a:endParaRPr lang="en-GB" dirty="0" smtClean="0">
              <a:solidFill>
                <a:srgbClr val="FFFFFF"/>
              </a:solidFill>
            </a:endParaRPr>
          </a:p>
          <a:p>
            <a:endParaRPr lang="en-GB" dirty="0">
              <a:solidFill>
                <a:srgbClr val="FFFFFF"/>
              </a:solidFill>
            </a:endParaRPr>
          </a:p>
          <a:p>
            <a:endParaRPr lang="en-GB" dirty="0">
              <a:solidFill>
                <a:srgbClr val="FFFFFF"/>
              </a:solidFill>
            </a:endParaRPr>
          </a:p>
          <a:p>
            <a:pPr marL="342900" indent="-342900">
              <a:buFont typeface="Arial" charset="0"/>
              <a:buChar char="•"/>
            </a:pPr>
            <a:endParaRPr lang="en-GB" dirty="0">
              <a:solidFill>
                <a:srgbClr val="FFFFFF"/>
              </a:solidFill>
            </a:endParaRPr>
          </a:p>
          <a:p>
            <a:pPr marL="342900" indent="-342900">
              <a:buFont typeface="Arial" charset="0"/>
              <a:buChar char="•"/>
            </a:pPr>
            <a:endParaRPr lang="en-GB" dirty="0">
              <a:solidFill>
                <a:srgbClr val="FFFFFF"/>
              </a:solidFill>
            </a:endParaRPr>
          </a:p>
          <a:p>
            <a:pPr marL="342900" indent="-342900">
              <a:buFont typeface="Arial" charset="0"/>
              <a:buChar char="•"/>
            </a:pPr>
            <a:endParaRPr lang="en-GB" dirty="0">
              <a:solidFill>
                <a:srgbClr val="FFFFFF"/>
              </a:solidFill>
            </a:endParaRPr>
          </a:p>
        </p:txBody>
      </p:sp>
      <p:pic>
        <p:nvPicPr>
          <p:cNvPr id="9"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 y="1"/>
            <a:ext cx="4427982" cy="280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823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771"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16015" y="3504552"/>
            <a:ext cx="4453749" cy="33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6"/>
          <p:cNvSpPr>
            <a:spLocks noChangeArrowheads="1"/>
          </p:cNvSpPr>
          <p:nvPr/>
        </p:nvSpPr>
        <p:spPr bwMode="auto">
          <a:xfrm>
            <a:off x="107504" y="289092"/>
            <a:ext cx="4422557" cy="701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charset="0"/>
              <a:buChar char="•"/>
            </a:pPr>
            <a:r>
              <a:rPr lang="en-GB" dirty="0">
                <a:solidFill>
                  <a:srgbClr val="FFFFFF"/>
                </a:solidFill>
              </a:rPr>
              <a:t>Secured financial support of Curzon </a:t>
            </a:r>
            <a:r>
              <a:rPr lang="en-GB" dirty="0" smtClean="0">
                <a:solidFill>
                  <a:srgbClr val="FFFFFF"/>
                </a:solidFill>
              </a:rPr>
              <a:t>Cinemas (£1.7m committed; CEO, former University of Kent student)</a:t>
            </a:r>
          </a:p>
          <a:p>
            <a:pPr marL="342900" indent="-342900">
              <a:buFont typeface="Arial" charset="0"/>
              <a:buChar char="•"/>
            </a:pPr>
            <a:endParaRPr lang="en-GB" dirty="0">
              <a:solidFill>
                <a:srgbClr val="FFFFFF"/>
              </a:solidFill>
            </a:endParaRPr>
          </a:p>
          <a:p>
            <a:pPr marL="342900" indent="-342900">
              <a:buFont typeface="Arial" charset="0"/>
              <a:buChar char="•"/>
            </a:pPr>
            <a:r>
              <a:rPr lang="en-GB" dirty="0" smtClean="0">
                <a:solidFill>
                  <a:srgbClr val="FFFFFF"/>
                </a:solidFill>
              </a:rPr>
              <a:t>Trust to run ‘village hall’ and sub-lease two-story building to Curzon</a:t>
            </a:r>
          </a:p>
          <a:p>
            <a:pPr marL="342900" indent="-342900">
              <a:buFont typeface="Arial" charset="0"/>
              <a:buChar char="•"/>
            </a:pPr>
            <a:endParaRPr lang="en-GB" dirty="0">
              <a:solidFill>
                <a:srgbClr val="FFFFFF"/>
              </a:solidFill>
            </a:endParaRPr>
          </a:p>
          <a:p>
            <a:pPr marL="342900" indent="-342900">
              <a:buFont typeface="Arial" charset="0"/>
              <a:buChar char="•"/>
            </a:pPr>
            <a:r>
              <a:rPr lang="en-GB" dirty="0" smtClean="0">
                <a:solidFill>
                  <a:srgbClr val="FFFFFF"/>
                </a:solidFill>
              </a:rPr>
              <a:t>Curzon pays lump sum toward Hall’s refurbishment (secure future - roof)</a:t>
            </a:r>
          </a:p>
          <a:p>
            <a:pPr marL="342900" indent="-342900">
              <a:buFont typeface="Arial" charset="0"/>
              <a:buChar char="•"/>
            </a:pPr>
            <a:endParaRPr lang="en-GB" dirty="0">
              <a:solidFill>
                <a:srgbClr val="FFFFFF"/>
              </a:solidFill>
            </a:endParaRPr>
          </a:p>
          <a:p>
            <a:pPr marL="342900" indent="-342900">
              <a:buFont typeface="Arial" charset="0"/>
              <a:buChar char="•"/>
            </a:pPr>
            <a:r>
              <a:rPr lang="en-GB" dirty="0" smtClean="0">
                <a:solidFill>
                  <a:srgbClr val="FFFFFF"/>
                </a:solidFill>
              </a:rPr>
              <a:t>Curzon </a:t>
            </a:r>
            <a:r>
              <a:rPr lang="en-GB" dirty="0">
                <a:solidFill>
                  <a:srgbClr val="FFFFFF"/>
                </a:solidFill>
              </a:rPr>
              <a:t>to develop  3-screen digital </a:t>
            </a:r>
            <a:r>
              <a:rPr lang="en-GB" dirty="0" smtClean="0">
                <a:solidFill>
                  <a:srgbClr val="FFFFFF"/>
                </a:solidFill>
              </a:rPr>
              <a:t>‘</a:t>
            </a:r>
            <a:r>
              <a:rPr lang="en-GB" dirty="0" err="1" smtClean="0">
                <a:solidFill>
                  <a:srgbClr val="FFFFFF"/>
                </a:solidFill>
              </a:rPr>
              <a:t>arthouse</a:t>
            </a:r>
            <a:r>
              <a:rPr lang="en-GB" dirty="0" smtClean="0">
                <a:solidFill>
                  <a:srgbClr val="FFFFFF"/>
                </a:solidFill>
              </a:rPr>
              <a:t>’ cinema </a:t>
            </a:r>
            <a:r>
              <a:rPr lang="en-GB" dirty="0">
                <a:solidFill>
                  <a:srgbClr val="FFFFFF"/>
                </a:solidFill>
              </a:rPr>
              <a:t>and </a:t>
            </a:r>
            <a:r>
              <a:rPr lang="en-GB" dirty="0" smtClean="0">
                <a:solidFill>
                  <a:srgbClr val="FFFFFF"/>
                </a:solidFill>
              </a:rPr>
              <a:t>bar</a:t>
            </a:r>
          </a:p>
          <a:p>
            <a:pPr marL="342900" indent="-342900">
              <a:buFont typeface="Arial" charset="0"/>
              <a:buChar char="•"/>
            </a:pPr>
            <a:endParaRPr lang="en-GB" dirty="0">
              <a:solidFill>
                <a:srgbClr val="FFFFFF"/>
              </a:solidFill>
            </a:endParaRPr>
          </a:p>
          <a:p>
            <a:pPr marL="342900" indent="-342900">
              <a:buFont typeface="Arial" charset="0"/>
              <a:buChar char="•"/>
            </a:pPr>
            <a:r>
              <a:rPr lang="en-GB" dirty="0" smtClean="0">
                <a:solidFill>
                  <a:srgbClr val="FFFFFF"/>
                </a:solidFill>
              </a:rPr>
              <a:t>Cinema will: </a:t>
            </a:r>
          </a:p>
          <a:p>
            <a:pPr marL="800100" lvl="1" indent="-342900">
              <a:buFont typeface="Lucida Grande"/>
              <a:buChar char="-"/>
            </a:pPr>
            <a:r>
              <a:rPr lang="en-GB" dirty="0" smtClean="0">
                <a:solidFill>
                  <a:srgbClr val="FFFFFF"/>
                </a:solidFill>
              </a:rPr>
              <a:t>attract people to a leisure an community resource</a:t>
            </a:r>
          </a:p>
          <a:p>
            <a:pPr marL="800100" lvl="1" indent="-342900">
              <a:buFont typeface="Lucida Grande"/>
              <a:buChar char="-"/>
            </a:pPr>
            <a:r>
              <a:rPr lang="en-GB" dirty="0" smtClean="0">
                <a:solidFill>
                  <a:srgbClr val="FFFFFF"/>
                </a:solidFill>
              </a:rPr>
              <a:t>create jobs</a:t>
            </a:r>
          </a:p>
          <a:p>
            <a:pPr marL="800100" lvl="1" indent="-342900">
              <a:buFont typeface="Lucida Grande"/>
              <a:buChar char="-"/>
            </a:pPr>
            <a:r>
              <a:rPr lang="en-GB" dirty="0" smtClean="0">
                <a:solidFill>
                  <a:srgbClr val="FFFFFF"/>
                </a:solidFill>
              </a:rPr>
              <a:t>compliment Council’s ‘cultural regeneration’ of the city centre</a:t>
            </a:r>
          </a:p>
          <a:p>
            <a:pPr marL="342900" indent="-342900">
              <a:buFont typeface="Arial" charset="0"/>
              <a:buChar char="•"/>
            </a:pPr>
            <a:endParaRPr lang="en-GB" dirty="0">
              <a:solidFill>
                <a:srgbClr val="FFFFFF"/>
              </a:solidFill>
            </a:endParaRPr>
          </a:p>
          <a:p>
            <a:pPr marL="342900" indent="-342900">
              <a:buFont typeface="Arial" charset="0"/>
              <a:buChar char="•"/>
            </a:pPr>
            <a:r>
              <a:rPr lang="en-GB" dirty="0">
                <a:solidFill>
                  <a:srgbClr val="FFFFFF"/>
                </a:solidFill>
              </a:rPr>
              <a:t>Trust changes from community organisation to company limited by guarantee with charitable status</a:t>
            </a:r>
          </a:p>
          <a:p>
            <a:pPr marL="342900" indent="-342900">
              <a:buFont typeface="Arial" charset="0"/>
              <a:buChar char="•"/>
            </a:pPr>
            <a:endParaRPr lang="en-GB" dirty="0" smtClean="0">
              <a:solidFill>
                <a:srgbClr val="FFFFFF"/>
              </a:solidFill>
            </a:endParaRPr>
          </a:p>
          <a:p>
            <a:endParaRPr lang="en-GB" dirty="0">
              <a:solidFill>
                <a:srgbClr val="FFFFFF"/>
              </a:solidFill>
            </a:endParaRPr>
          </a:p>
        </p:txBody>
      </p:sp>
      <p:sp>
        <p:nvSpPr>
          <p:cNvPr id="2" name="Rectangle 1"/>
          <p:cNvSpPr/>
          <p:nvPr/>
        </p:nvSpPr>
        <p:spPr>
          <a:xfrm>
            <a:off x="4564863" y="260648"/>
            <a:ext cx="4572000" cy="2031325"/>
          </a:xfrm>
          <a:prstGeom prst="rect">
            <a:avLst/>
          </a:prstGeom>
        </p:spPr>
        <p:txBody>
          <a:bodyPr>
            <a:spAutoFit/>
          </a:bodyPr>
          <a:lstStyle/>
          <a:p>
            <a:pPr marL="285750" indent="-285750">
              <a:buFont typeface="Arial"/>
              <a:buChar char="•"/>
            </a:pPr>
            <a:r>
              <a:rPr lang="en-GB" dirty="0" smtClean="0">
                <a:solidFill>
                  <a:srgbClr val="FFFFFF"/>
                </a:solidFill>
              </a:rPr>
              <a:t>July </a:t>
            </a:r>
            <a:r>
              <a:rPr lang="en-GB" dirty="0">
                <a:solidFill>
                  <a:srgbClr val="FFFFFF"/>
                </a:solidFill>
              </a:rPr>
              <a:t>2011 – </a:t>
            </a:r>
            <a:r>
              <a:rPr lang="en-GB" dirty="0" smtClean="0">
                <a:solidFill>
                  <a:srgbClr val="FFFFFF"/>
                </a:solidFill>
              </a:rPr>
              <a:t>Council convinced </a:t>
            </a:r>
            <a:r>
              <a:rPr lang="en-GB" dirty="0">
                <a:solidFill>
                  <a:srgbClr val="FFFFFF"/>
                </a:solidFill>
              </a:rPr>
              <a:t>by second business case for community centre and </a:t>
            </a:r>
            <a:r>
              <a:rPr lang="en-GB" dirty="0" smtClean="0">
                <a:solidFill>
                  <a:srgbClr val="FFFFFF"/>
                </a:solidFill>
              </a:rPr>
              <a:t>cinema, </a:t>
            </a:r>
            <a:r>
              <a:rPr lang="en-US" dirty="0" smtClean="0">
                <a:solidFill>
                  <a:srgbClr val="FFFFFF"/>
                </a:solidFill>
                <a:latin typeface="+mj-lt"/>
              </a:rPr>
              <a:t>and votes to award 99-year lease (in principle…)</a:t>
            </a:r>
          </a:p>
          <a:p>
            <a:pPr marL="285750" indent="-285750">
              <a:buFont typeface="Arial"/>
              <a:buChar char="•"/>
            </a:pPr>
            <a:endParaRPr lang="en-US" dirty="0">
              <a:solidFill>
                <a:srgbClr val="FFFFFF"/>
              </a:solidFill>
              <a:latin typeface="+mj-lt"/>
            </a:endParaRPr>
          </a:p>
          <a:p>
            <a:pPr marL="285750" indent="-285750">
              <a:buFont typeface="Arial"/>
              <a:buChar char="•"/>
            </a:pPr>
            <a:r>
              <a:rPr lang="en-US" dirty="0" smtClean="0">
                <a:solidFill>
                  <a:srgbClr val="FFFFFF"/>
                </a:solidFill>
                <a:latin typeface="+mj-lt"/>
              </a:rPr>
              <a:t>January 2013 – Planning permission granted (refurbishment)</a:t>
            </a:r>
            <a:endParaRPr lang="en-GB" dirty="0">
              <a:solidFill>
                <a:srgbClr val="FFFF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0"/>
            <a:ext cx="4379429" cy="328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499992" y="404664"/>
            <a:ext cx="4572000" cy="6186310"/>
          </a:xfrm>
          <a:prstGeom prst="rect">
            <a:avLst/>
          </a:prstGeom>
        </p:spPr>
        <p:txBody>
          <a:bodyPr>
            <a:spAutoFit/>
          </a:bodyPr>
          <a:lstStyle/>
          <a:p>
            <a:pPr marL="285750" indent="-285750">
              <a:buFont typeface="Arial"/>
              <a:buChar char="•"/>
            </a:pPr>
            <a:r>
              <a:rPr lang="en-GB" dirty="0" smtClean="0">
                <a:solidFill>
                  <a:srgbClr val="FFFFFF"/>
                </a:solidFill>
                <a:latin typeface="+mj-lt"/>
              </a:rPr>
              <a:t>All </a:t>
            </a:r>
            <a:r>
              <a:rPr lang="en-GB" dirty="0">
                <a:solidFill>
                  <a:srgbClr val="FFFFFF"/>
                </a:solidFill>
                <a:latin typeface="+mj-lt"/>
              </a:rPr>
              <a:t>in ‘new territory’ </a:t>
            </a:r>
            <a:r>
              <a:rPr lang="en-GB" dirty="0" smtClean="0">
                <a:solidFill>
                  <a:srgbClr val="FFFFFF"/>
                </a:solidFill>
                <a:latin typeface="+mj-lt"/>
              </a:rPr>
              <a:t>(scheme, recession, </a:t>
            </a:r>
            <a:r>
              <a:rPr lang="en-GB" dirty="0">
                <a:solidFill>
                  <a:srgbClr val="FFFFFF"/>
                </a:solidFill>
                <a:latin typeface="+mj-lt"/>
              </a:rPr>
              <a:t>Big Society, Localism, Community Right to Bid </a:t>
            </a:r>
            <a:r>
              <a:rPr lang="en-GB" dirty="0" smtClean="0">
                <a:solidFill>
                  <a:srgbClr val="FFFFFF"/>
                </a:solidFill>
                <a:latin typeface="+mj-lt"/>
              </a:rPr>
              <a:t>)</a:t>
            </a:r>
          </a:p>
          <a:p>
            <a:pPr marL="285750" indent="-285750">
              <a:buFont typeface="Arial"/>
              <a:buChar char="•"/>
            </a:pPr>
            <a:endParaRPr lang="en-GB" dirty="0">
              <a:solidFill>
                <a:srgbClr val="FFFFFF"/>
              </a:solidFill>
              <a:latin typeface="+mj-lt"/>
            </a:endParaRPr>
          </a:p>
          <a:p>
            <a:pPr marL="285750" indent="-285750">
              <a:buFont typeface="Arial"/>
              <a:buChar char="•"/>
            </a:pPr>
            <a:r>
              <a:rPr lang="en-GB" dirty="0">
                <a:solidFill>
                  <a:srgbClr val="FFFFFF"/>
                </a:solidFill>
                <a:latin typeface="+mj-lt"/>
              </a:rPr>
              <a:t>Three legal </a:t>
            </a:r>
            <a:r>
              <a:rPr lang="en-GB" dirty="0" smtClean="0">
                <a:solidFill>
                  <a:srgbClr val="FFFFFF"/>
                </a:solidFill>
                <a:latin typeface="+mj-lt"/>
              </a:rPr>
              <a:t>teams, three </a:t>
            </a:r>
            <a:r>
              <a:rPr lang="en-GB" dirty="0">
                <a:solidFill>
                  <a:srgbClr val="FFFFFF"/>
                </a:solidFill>
                <a:latin typeface="+mj-lt"/>
              </a:rPr>
              <a:t>different </a:t>
            </a:r>
            <a:r>
              <a:rPr lang="en-GB" dirty="0" smtClean="0">
                <a:solidFill>
                  <a:srgbClr val="FFFFFF"/>
                </a:solidFill>
                <a:latin typeface="+mj-lt"/>
              </a:rPr>
              <a:t>cities</a:t>
            </a:r>
          </a:p>
          <a:p>
            <a:pPr marL="285750" indent="-285750">
              <a:buFont typeface="Arial"/>
              <a:buChar char="•"/>
            </a:pPr>
            <a:endParaRPr lang="en-GB" dirty="0">
              <a:solidFill>
                <a:srgbClr val="FFFFFF"/>
              </a:solidFill>
              <a:latin typeface="+mj-lt"/>
            </a:endParaRPr>
          </a:p>
          <a:p>
            <a:pPr marL="285750" indent="-285750">
              <a:buFont typeface="Arial"/>
              <a:buChar char="•"/>
            </a:pPr>
            <a:r>
              <a:rPr lang="en-GB" dirty="0">
                <a:solidFill>
                  <a:srgbClr val="FFFFFF"/>
                </a:solidFill>
                <a:latin typeface="+mj-lt"/>
              </a:rPr>
              <a:t>Transfer of public </a:t>
            </a:r>
            <a:r>
              <a:rPr lang="en-GB" dirty="0" smtClean="0">
                <a:solidFill>
                  <a:srgbClr val="FFFFFF"/>
                </a:solidFill>
                <a:latin typeface="+mj-lt"/>
              </a:rPr>
              <a:t>asset </a:t>
            </a:r>
            <a:r>
              <a:rPr lang="en-GB" dirty="0">
                <a:solidFill>
                  <a:srgbClr val="FFFFFF"/>
                </a:solidFill>
                <a:latin typeface="+mj-lt"/>
              </a:rPr>
              <a:t>to company limited by guarantee with charitable status, with a </a:t>
            </a:r>
            <a:r>
              <a:rPr lang="en-GB" dirty="0" smtClean="0">
                <a:solidFill>
                  <a:srgbClr val="FFFFFF"/>
                </a:solidFill>
                <a:latin typeface="+mj-lt"/>
              </a:rPr>
              <a:t>private company as tenant</a:t>
            </a:r>
          </a:p>
          <a:p>
            <a:pPr marL="285750" indent="-285750">
              <a:buFont typeface="Arial"/>
              <a:buChar char="•"/>
            </a:pPr>
            <a:endParaRPr lang="en-GB" dirty="0">
              <a:solidFill>
                <a:srgbClr val="FFFFFF"/>
              </a:solidFill>
              <a:latin typeface="+mj-lt"/>
            </a:endParaRPr>
          </a:p>
          <a:p>
            <a:pPr marL="285750" indent="-285750">
              <a:buFont typeface="Arial"/>
              <a:buChar char="•"/>
            </a:pPr>
            <a:r>
              <a:rPr lang="en-GB" dirty="0" smtClean="0">
                <a:solidFill>
                  <a:srgbClr val="FFFFFF"/>
                </a:solidFill>
                <a:latin typeface="+mj-lt"/>
              </a:rPr>
              <a:t>7 documents, cumulatively 300+ pages</a:t>
            </a:r>
          </a:p>
          <a:p>
            <a:endParaRPr lang="en-GB" dirty="0" smtClean="0">
              <a:solidFill>
                <a:srgbClr val="FFFFFF"/>
              </a:solidFill>
              <a:latin typeface="+mj-lt"/>
            </a:endParaRPr>
          </a:p>
          <a:p>
            <a:pPr marL="342900" indent="-342900">
              <a:buFont typeface="Arial" charset="0"/>
              <a:buChar char="•"/>
            </a:pPr>
            <a:r>
              <a:rPr lang="en-GB" dirty="0" smtClean="0">
                <a:solidFill>
                  <a:srgbClr val="FFFFFF"/>
                </a:solidFill>
                <a:latin typeface="+mj-lt"/>
              </a:rPr>
              <a:t>January </a:t>
            </a:r>
            <a:r>
              <a:rPr lang="en-GB" dirty="0">
                <a:solidFill>
                  <a:srgbClr val="FFFFFF"/>
                </a:solidFill>
                <a:latin typeface="+mj-lt"/>
              </a:rPr>
              <a:t>2014 </a:t>
            </a:r>
            <a:r>
              <a:rPr lang="en-GB" dirty="0" smtClean="0">
                <a:solidFill>
                  <a:srgbClr val="FFFFFF"/>
                </a:solidFill>
                <a:latin typeface="+mj-lt"/>
              </a:rPr>
              <a:t>– Trust </a:t>
            </a:r>
            <a:r>
              <a:rPr lang="en-GB" dirty="0">
                <a:solidFill>
                  <a:srgbClr val="FFFFFF"/>
                </a:solidFill>
                <a:latin typeface="+mj-lt"/>
              </a:rPr>
              <a:t>signs 99-year lease and begins </a:t>
            </a:r>
            <a:r>
              <a:rPr lang="en-GB" dirty="0" smtClean="0">
                <a:solidFill>
                  <a:srgbClr val="FFFFFF"/>
                </a:solidFill>
                <a:latin typeface="+mj-lt"/>
              </a:rPr>
              <a:t>refurbishment (2y6m or 3y11m later)</a:t>
            </a:r>
          </a:p>
          <a:p>
            <a:pPr marL="342900" indent="-342900">
              <a:buFont typeface="Arial" charset="0"/>
              <a:buChar char="•"/>
            </a:pPr>
            <a:endParaRPr lang="en-GB" dirty="0">
              <a:solidFill>
                <a:srgbClr val="FFFFFF"/>
              </a:solidFill>
              <a:latin typeface="+mj-lt"/>
            </a:endParaRPr>
          </a:p>
          <a:p>
            <a:pPr marL="342900" indent="-342900">
              <a:buFont typeface="Arial" charset="0"/>
              <a:buChar char="•"/>
            </a:pPr>
            <a:r>
              <a:rPr lang="en-GB" dirty="0" smtClean="0">
                <a:solidFill>
                  <a:srgbClr val="FFFFFF"/>
                </a:solidFill>
                <a:latin typeface="+mj-lt"/>
              </a:rPr>
              <a:t>February 2014 – £344,497 grant from DCLG Community Asset Fund (£5.5m, 17 schemes)</a:t>
            </a:r>
            <a:endParaRPr lang="en-GB" dirty="0">
              <a:solidFill>
                <a:srgbClr val="FFFFFF"/>
              </a:solidFill>
              <a:latin typeface="+mj-lt"/>
            </a:endParaRPr>
          </a:p>
          <a:p>
            <a:pPr marL="342900" indent="-342900">
              <a:buFont typeface="Arial" charset="0"/>
              <a:buChar char="•"/>
            </a:pPr>
            <a:endParaRPr lang="en-GB" dirty="0">
              <a:solidFill>
                <a:srgbClr val="FFFFFF"/>
              </a:solidFill>
              <a:latin typeface="+mj-lt"/>
            </a:endParaRPr>
          </a:p>
          <a:p>
            <a:pPr marL="342900" indent="-342900">
              <a:buFont typeface="Arial" charset="0"/>
              <a:buChar char="•"/>
            </a:pPr>
            <a:r>
              <a:rPr lang="en-GB" dirty="0">
                <a:solidFill>
                  <a:srgbClr val="FFFFFF"/>
                </a:solidFill>
                <a:latin typeface="+mj-lt"/>
              </a:rPr>
              <a:t>Autumn / Summer 2014 – Curzon cinema due to </a:t>
            </a:r>
            <a:r>
              <a:rPr lang="en-GB" dirty="0" smtClean="0">
                <a:solidFill>
                  <a:srgbClr val="FFFFFF"/>
                </a:solidFill>
                <a:latin typeface="+mj-lt"/>
              </a:rPr>
              <a:t>open</a:t>
            </a:r>
          </a:p>
        </p:txBody>
      </p:sp>
      <p:sp>
        <p:nvSpPr>
          <p:cNvPr id="13" name="Rectangle 12"/>
          <p:cNvSpPr/>
          <p:nvPr/>
        </p:nvSpPr>
        <p:spPr>
          <a:xfrm>
            <a:off x="32734" y="3429000"/>
            <a:ext cx="4572000" cy="4524316"/>
          </a:xfrm>
          <a:prstGeom prst="rect">
            <a:avLst/>
          </a:prstGeom>
        </p:spPr>
        <p:txBody>
          <a:bodyPr>
            <a:spAutoFit/>
          </a:bodyPr>
          <a:lstStyle/>
          <a:p>
            <a:pPr marL="342900" indent="-342900">
              <a:buFont typeface="Arial" charset="0"/>
              <a:buChar char="•"/>
            </a:pPr>
            <a:r>
              <a:rPr lang="en-GB" dirty="0" smtClean="0">
                <a:solidFill>
                  <a:srgbClr val="FFFFFF"/>
                </a:solidFill>
              </a:rPr>
              <a:t>April 2013 – “So, why haven't we signed?”</a:t>
            </a:r>
          </a:p>
          <a:p>
            <a:pPr marL="342900" indent="-342900">
              <a:buFont typeface="Arial" charset="0"/>
              <a:buChar char="•"/>
            </a:pPr>
            <a:endParaRPr lang="en-GB" dirty="0">
              <a:solidFill>
                <a:srgbClr val="FFFFFF"/>
              </a:solidFill>
            </a:endParaRPr>
          </a:p>
          <a:p>
            <a:pPr marL="342900" indent="-342900">
              <a:buFont typeface="Arial" charset="0"/>
              <a:buChar char="•"/>
            </a:pPr>
            <a:r>
              <a:rPr lang="en-GB" dirty="0" smtClean="0">
                <a:solidFill>
                  <a:srgbClr val="FFFFFF"/>
                </a:solidFill>
              </a:rPr>
              <a:t>Problem = lease negotiations (</a:t>
            </a:r>
            <a:r>
              <a:rPr lang="en-GB" dirty="0">
                <a:solidFill>
                  <a:srgbClr val="FFFFFF"/>
                </a:solidFill>
              </a:rPr>
              <a:t>t</a:t>
            </a:r>
            <a:r>
              <a:rPr lang="en-GB" dirty="0" smtClean="0">
                <a:solidFill>
                  <a:srgbClr val="FFFFFF"/>
                </a:solidFill>
              </a:rPr>
              <a:t>ime)</a:t>
            </a:r>
          </a:p>
          <a:p>
            <a:pPr marL="342900" indent="-342900">
              <a:buFont typeface="Arial" charset="0"/>
              <a:buChar char="•"/>
            </a:pPr>
            <a:endParaRPr lang="en-GB" dirty="0">
              <a:solidFill>
                <a:srgbClr val="FFFFFF"/>
              </a:solidFill>
            </a:endParaRPr>
          </a:p>
          <a:p>
            <a:pPr marL="342900" indent="-342900">
              <a:buFont typeface="Arial" charset="0"/>
              <a:buChar char="•"/>
            </a:pPr>
            <a:r>
              <a:rPr lang="en-GB" dirty="0" smtClean="0">
                <a:solidFill>
                  <a:srgbClr val="FFFFFF"/>
                </a:solidFill>
              </a:rPr>
              <a:t>Three parties: </a:t>
            </a:r>
          </a:p>
          <a:p>
            <a:pPr marL="800100" lvl="1" indent="-342900">
              <a:buFont typeface="+mj-lt"/>
              <a:buAutoNum type="arabicPeriod"/>
            </a:pPr>
            <a:r>
              <a:rPr lang="en-GB" dirty="0" smtClean="0">
                <a:solidFill>
                  <a:srgbClr val="FFFFFF"/>
                </a:solidFill>
              </a:rPr>
              <a:t>Westgate Community Trust (voluntary / non-profit)</a:t>
            </a:r>
          </a:p>
          <a:p>
            <a:pPr marL="800100" lvl="1" indent="-342900">
              <a:buFont typeface="+mj-lt"/>
              <a:buAutoNum type="arabicPeriod"/>
            </a:pPr>
            <a:r>
              <a:rPr lang="en-GB" dirty="0" smtClean="0">
                <a:solidFill>
                  <a:srgbClr val="FFFFFF"/>
                </a:solidFill>
              </a:rPr>
              <a:t>Curzon Cinemas (private)</a:t>
            </a:r>
          </a:p>
          <a:p>
            <a:pPr marL="800100" lvl="1" indent="-342900">
              <a:buFont typeface="+mj-lt"/>
              <a:buAutoNum type="arabicPeriod"/>
            </a:pPr>
            <a:r>
              <a:rPr lang="en-GB" dirty="0" smtClean="0">
                <a:solidFill>
                  <a:srgbClr val="FFFFFF"/>
                </a:solidFill>
              </a:rPr>
              <a:t>Canterbury City Council (public)</a:t>
            </a:r>
          </a:p>
          <a:p>
            <a:pPr marL="800100" lvl="1" indent="-342900">
              <a:buFont typeface="Lucida Grande"/>
              <a:buChar char="-"/>
            </a:pPr>
            <a:endParaRPr lang="en-GB" dirty="0" smtClean="0">
              <a:solidFill>
                <a:srgbClr val="FFFFFF"/>
              </a:solidFill>
            </a:endParaRPr>
          </a:p>
          <a:p>
            <a:pPr marL="800100" lvl="1" indent="-342900">
              <a:buFont typeface="Arial" charset="0"/>
              <a:buChar char="•"/>
            </a:pPr>
            <a:endParaRPr lang="en-GB" dirty="0" smtClean="0">
              <a:solidFill>
                <a:srgbClr val="FFFFFF"/>
              </a:solidFill>
            </a:endParaRPr>
          </a:p>
          <a:p>
            <a:pPr marL="342900" indent="-342900">
              <a:buFont typeface="Arial" charset="0"/>
              <a:buChar char="•"/>
            </a:pPr>
            <a:endParaRPr lang="en-GB" dirty="0">
              <a:solidFill>
                <a:srgbClr val="FFFFFF"/>
              </a:solidFill>
            </a:endParaRPr>
          </a:p>
          <a:p>
            <a:pPr marL="342900" indent="-342900">
              <a:buFont typeface="Arial" charset="0"/>
              <a:buChar char="•"/>
            </a:pPr>
            <a:endParaRPr lang="en-GB" dirty="0" smtClean="0">
              <a:solidFill>
                <a:srgbClr val="FFFFFF"/>
              </a:solidFill>
            </a:endParaRPr>
          </a:p>
          <a:p>
            <a:pPr marL="342900" indent="-342900">
              <a:buFont typeface="Arial" charset="0"/>
              <a:buChar char="•"/>
            </a:pPr>
            <a:endParaRPr lang="en-GB" dirty="0" smtClean="0">
              <a:solidFill>
                <a:srgbClr val="FFFFFF"/>
              </a:solidFill>
            </a:endParaRPr>
          </a:p>
          <a:p>
            <a:pPr marL="800100" lvl="1" indent="-342900">
              <a:buFont typeface="Lucida Grande"/>
              <a:buChar char="-"/>
            </a:pPr>
            <a:endParaRPr lang="en-GB" dirty="0">
              <a:solidFill>
                <a:srgbClr val="FFFF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Screen shot 2014-02-18 at 02.50.3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429000"/>
            <a:ext cx="9144000" cy="3429000"/>
          </a:xfrm>
          <a:prstGeom prst="rect">
            <a:avLst/>
          </a:prstGeom>
        </p:spPr>
      </p:pic>
      <p:sp>
        <p:nvSpPr>
          <p:cNvPr id="5" name="Rectangle 4"/>
          <p:cNvSpPr/>
          <p:nvPr/>
        </p:nvSpPr>
        <p:spPr>
          <a:xfrm>
            <a:off x="251520" y="1037635"/>
            <a:ext cx="4104456" cy="2031325"/>
          </a:xfrm>
          <a:prstGeom prst="rect">
            <a:avLst/>
          </a:prstGeom>
        </p:spPr>
        <p:txBody>
          <a:bodyPr wrap="square">
            <a:spAutoFit/>
          </a:bodyPr>
          <a:lstStyle/>
          <a:p>
            <a:r>
              <a:rPr lang="en-GB" dirty="0" smtClean="0">
                <a:solidFill>
                  <a:schemeClr val="bg1"/>
                </a:solidFill>
              </a:rPr>
              <a:t>“… proposed plan presents a unique collaboration between the voluntary, public and private sectors, and as such, a model for localities nationwide. It’s the product of a huge team effort and of three “C’s”: Council, Corporate, Community. The lynchpin: community.”</a:t>
            </a:r>
          </a:p>
        </p:txBody>
      </p:sp>
      <p:sp>
        <p:nvSpPr>
          <p:cNvPr id="3" name="Rectangle 2"/>
          <p:cNvSpPr/>
          <p:nvPr/>
        </p:nvSpPr>
        <p:spPr>
          <a:xfrm>
            <a:off x="4499992" y="1048668"/>
            <a:ext cx="4572000" cy="2308324"/>
          </a:xfrm>
          <a:prstGeom prst="rect">
            <a:avLst/>
          </a:prstGeom>
        </p:spPr>
        <p:txBody>
          <a:bodyPr>
            <a:spAutoFit/>
          </a:bodyPr>
          <a:lstStyle/>
          <a:p>
            <a:r>
              <a:rPr lang="en-GB" dirty="0" smtClean="0">
                <a:solidFill>
                  <a:srgbClr val="FFFFFF"/>
                </a:solidFill>
                <a:latin typeface="+mj-lt"/>
              </a:rPr>
              <a:t>“… </a:t>
            </a:r>
            <a:r>
              <a:rPr lang="en-GB" dirty="0">
                <a:solidFill>
                  <a:srgbClr val="FFFFFF"/>
                </a:solidFill>
                <a:latin typeface="+mj-lt"/>
              </a:rPr>
              <a:t>the one-two-three tempo has defined how matters have evolved — between the characters, the characters with their legal teams, the legal teams with each other. Every now and again, someone has stepped on someone’s dress or toes… but that’s part of what dance lessons are about</a:t>
            </a:r>
            <a:r>
              <a:rPr lang="en-GB" dirty="0" smtClean="0">
                <a:solidFill>
                  <a:srgbClr val="FFFFFF"/>
                </a:solidFill>
                <a:latin typeface="+mj-lt"/>
              </a:rPr>
              <a:t>.”</a:t>
            </a:r>
            <a:endParaRPr lang="en-GB" dirty="0">
              <a:solidFill>
                <a:srgbClr val="FFFFFF"/>
              </a:solidFill>
              <a:latin typeface="+mj-lt"/>
            </a:endParaRPr>
          </a:p>
        </p:txBody>
      </p:sp>
      <p:sp>
        <p:nvSpPr>
          <p:cNvPr id="4" name="TextBox 3"/>
          <p:cNvSpPr txBox="1"/>
          <p:nvPr/>
        </p:nvSpPr>
        <p:spPr>
          <a:xfrm>
            <a:off x="323528" y="260648"/>
            <a:ext cx="8472821" cy="523220"/>
          </a:xfrm>
          <a:prstGeom prst="rect">
            <a:avLst/>
          </a:prstGeom>
          <a:noFill/>
        </p:spPr>
        <p:txBody>
          <a:bodyPr wrap="square" rtlCol="0">
            <a:spAutoFit/>
          </a:bodyPr>
          <a:lstStyle/>
          <a:p>
            <a:pPr algn="ctr" eaLnBrk="1" hangingPunct="1"/>
            <a:r>
              <a:rPr lang="en-GB" sz="2800" b="1" dirty="0">
                <a:solidFill>
                  <a:srgbClr val="FFFFFF"/>
                </a:solidFill>
              </a:rPr>
              <a:t>Westgate </a:t>
            </a:r>
            <a:r>
              <a:rPr lang="en-GB" sz="2800" b="1" dirty="0" smtClean="0">
                <a:solidFill>
                  <a:srgbClr val="FFFFFF"/>
                </a:solidFill>
              </a:rPr>
              <a:t>Hall: February 2010 – January 2014</a:t>
            </a:r>
            <a:endParaRPr lang="en-GB" sz="2800" b="1" dirty="0">
              <a:solidFill>
                <a:srgbClr val="FFFFFF"/>
              </a:solidFill>
            </a:endParaRPr>
          </a:p>
        </p:txBody>
      </p:sp>
      <p:sp>
        <p:nvSpPr>
          <p:cNvPr id="2" name="Rectangle 1"/>
          <p:cNvSpPr/>
          <p:nvPr/>
        </p:nvSpPr>
        <p:spPr>
          <a:xfrm>
            <a:off x="6372200" y="3501008"/>
            <a:ext cx="2711086" cy="369332"/>
          </a:xfrm>
          <a:prstGeom prst="rect">
            <a:avLst/>
          </a:prstGeom>
        </p:spPr>
        <p:txBody>
          <a:bodyPr wrap="none">
            <a:spAutoFit/>
          </a:bodyPr>
          <a:lstStyle/>
          <a:p>
            <a:r>
              <a:rPr lang="en-US" b="1" dirty="0"/>
              <a:t>http://</a:t>
            </a:r>
            <a:r>
              <a:rPr lang="en-US" b="1" dirty="0" smtClean="0"/>
              <a:t>westgatehall.org</a:t>
            </a:r>
            <a:endParaRPr lang="en-US" b="1" dirty="0"/>
          </a:p>
        </p:txBody>
      </p:sp>
    </p:spTree>
    <p:extLst>
      <p:ext uri="{BB962C8B-B14F-4D97-AF65-F5344CB8AC3E}">
        <p14:creationId xmlns:p14="http://schemas.microsoft.com/office/powerpoint/2010/main" val="2455971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866" name="TextBox 5"/>
          <p:cNvSpPr txBox="1">
            <a:spLocks noChangeArrowheads="1"/>
          </p:cNvSpPr>
          <p:nvPr/>
        </p:nvSpPr>
        <p:spPr bwMode="auto">
          <a:xfrm>
            <a:off x="467544" y="908720"/>
            <a:ext cx="8424936"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a:buChar char="•"/>
            </a:pPr>
            <a:r>
              <a:rPr lang="en-GB" sz="2000" dirty="0" smtClean="0">
                <a:solidFill>
                  <a:srgbClr val="FFFFFF"/>
                </a:solidFill>
                <a:latin typeface="TUOS Blake" charset="0"/>
                <a:cs typeface="TUOS Blake" charset="0"/>
              </a:rPr>
              <a:t>Community</a:t>
            </a:r>
          </a:p>
          <a:p>
            <a:pPr eaLnBrk="1" hangingPunct="1">
              <a:buFont typeface="Arial" charset="0"/>
              <a:buChar char="•"/>
            </a:pPr>
            <a:endParaRPr lang="en-GB" sz="2000" dirty="0" smtClean="0">
              <a:solidFill>
                <a:srgbClr val="FFFFFF"/>
              </a:solidFill>
              <a:latin typeface="TUOS Blake" charset="0"/>
              <a:cs typeface="TUOS Blake" charset="0"/>
            </a:endParaRPr>
          </a:p>
          <a:p>
            <a:pPr lvl="1" eaLnBrk="1" hangingPunct="1">
              <a:buFont typeface="Arial" charset="0"/>
              <a:buChar char="•"/>
            </a:pPr>
            <a:r>
              <a:rPr lang="en-GB" sz="2000" dirty="0" smtClean="0">
                <a:solidFill>
                  <a:srgbClr val="FFFFFF"/>
                </a:solidFill>
                <a:latin typeface="TUOS Blake" charset="0"/>
                <a:cs typeface="TUOS Blake" charset="0"/>
              </a:rPr>
              <a:t>Absolutely at the heart of both projects (activist campaigns)</a:t>
            </a:r>
          </a:p>
          <a:p>
            <a:pPr lvl="1" eaLnBrk="1" hangingPunct="1">
              <a:buFont typeface="Arial" charset="0"/>
              <a:buChar char="•"/>
            </a:pPr>
            <a:r>
              <a:rPr lang="en-GB" sz="2000" dirty="0" smtClean="0">
                <a:solidFill>
                  <a:srgbClr val="FFFFFF"/>
                </a:solidFill>
                <a:latin typeface="TUOS Blake" charset="0"/>
                <a:cs typeface="TUOS Blake" charset="0"/>
              </a:rPr>
              <a:t>In both cases the community maintains control of the buildings</a:t>
            </a:r>
          </a:p>
          <a:p>
            <a:pPr lvl="1" eaLnBrk="1" hangingPunct="1">
              <a:buFont typeface="Arial" charset="0"/>
              <a:buChar char="•"/>
            </a:pPr>
            <a:endParaRPr lang="en-GB" sz="2000" dirty="0" smtClean="0">
              <a:solidFill>
                <a:srgbClr val="FFFFFF"/>
              </a:solidFill>
              <a:latin typeface="TUOS Blake" charset="0"/>
              <a:cs typeface="TUOS Blake" charset="0"/>
            </a:endParaRPr>
          </a:p>
          <a:p>
            <a:pPr eaLnBrk="1" hangingPunct="1">
              <a:buFont typeface="Arial" charset="0"/>
              <a:buChar char="•"/>
            </a:pPr>
            <a:r>
              <a:rPr lang="en-GB" sz="2000" dirty="0" smtClean="0">
                <a:solidFill>
                  <a:srgbClr val="FFFFFF"/>
                </a:solidFill>
                <a:latin typeface="TUOS Blake" charset="0"/>
                <a:cs typeface="TUOS Blake" charset="0"/>
              </a:rPr>
              <a:t>Council</a:t>
            </a:r>
          </a:p>
          <a:p>
            <a:pPr eaLnBrk="1" hangingPunct="1">
              <a:buFont typeface="Arial" charset="0"/>
              <a:buChar char="•"/>
            </a:pPr>
            <a:endParaRPr lang="en-GB" sz="2000" dirty="0" smtClean="0">
              <a:solidFill>
                <a:srgbClr val="FFFFFF"/>
              </a:solidFill>
              <a:latin typeface="TUOS Blake" charset="0"/>
              <a:cs typeface="TUOS Blake" charset="0"/>
            </a:endParaRPr>
          </a:p>
          <a:p>
            <a:pPr lvl="1" eaLnBrk="1" hangingPunct="1">
              <a:buFont typeface="Arial"/>
              <a:buChar char="•"/>
            </a:pPr>
            <a:r>
              <a:rPr lang="en-GB" sz="2000" b="1" dirty="0" smtClean="0">
                <a:solidFill>
                  <a:srgbClr val="FFFFFF"/>
                </a:solidFill>
                <a:latin typeface="TUOS Blake" charset="0"/>
                <a:cs typeface="TUOS Blake" charset="0"/>
              </a:rPr>
              <a:t>Portland Works: </a:t>
            </a:r>
            <a:r>
              <a:rPr lang="en-GB" sz="2000" dirty="0" smtClean="0">
                <a:solidFill>
                  <a:srgbClr val="FFFFFF"/>
                </a:solidFill>
                <a:latin typeface="TUOS Blake" charset="0"/>
                <a:cs typeface="TUOS Blake" charset="0"/>
              </a:rPr>
              <a:t>Heritage, creative industries, ‘makers’, manufacturing, stainless steel, community work, affordable workspace, save / create jobs, research (i.e., John Street Triangle)</a:t>
            </a:r>
          </a:p>
          <a:p>
            <a:pPr lvl="1" eaLnBrk="1" hangingPunct="1">
              <a:buFont typeface="Arial"/>
              <a:buChar char="•"/>
            </a:pPr>
            <a:r>
              <a:rPr lang="en-GB" sz="2000" b="1" dirty="0" smtClean="0">
                <a:solidFill>
                  <a:srgbClr val="FFFFFF"/>
                </a:solidFill>
                <a:latin typeface="TUOS Blake" charset="0"/>
                <a:cs typeface="TUOS Blake" charset="0"/>
              </a:rPr>
              <a:t>Westgate Hall: </a:t>
            </a:r>
            <a:r>
              <a:rPr lang="en-GB" sz="2000" dirty="0">
                <a:solidFill>
                  <a:srgbClr val="FFFFFF"/>
                </a:solidFill>
              </a:rPr>
              <a:t>attract people to a leisure an community </a:t>
            </a:r>
            <a:r>
              <a:rPr lang="en-GB" sz="2000" dirty="0" smtClean="0">
                <a:solidFill>
                  <a:srgbClr val="FFFFFF"/>
                </a:solidFill>
              </a:rPr>
              <a:t>resource, create jobs, compliment </a:t>
            </a:r>
            <a:r>
              <a:rPr lang="en-GB" sz="2000" dirty="0">
                <a:solidFill>
                  <a:srgbClr val="FFFFFF"/>
                </a:solidFill>
              </a:rPr>
              <a:t>Council’s ‘cultural regeneration’ of the city </a:t>
            </a:r>
            <a:r>
              <a:rPr lang="en-GB" sz="2000" dirty="0" smtClean="0">
                <a:solidFill>
                  <a:srgbClr val="FFFFFF"/>
                </a:solidFill>
              </a:rPr>
              <a:t>centre</a:t>
            </a:r>
          </a:p>
          <a:p>
            <a:pPr marL="800100" lvl="1" indent="-342900">
              <a:buFont typeface="Arial"/>
              <a:buChar char="•"/>
            </a:pPr>
            <a:endParaRPr lang="en-GB" sz="2000" dirty="0">
              <a:solidFill>
                <a:srgbClr val="FFFFFF"/>
              </a:solidFill>
              <a:latin typeface="TUOS Blake" charset="0"/>
              <a:cs typeface="TUOS Blake" charset="0"/>
            </a:endParaRPr>
          </a:p>
          <a:p>
            <a:pPr eaLnBrk="1" hangingPunct="1">
              <a:buFont typeface="Arial" charset="0"/>
              <a:buChar char="•"/>
            </a:pPr>
            <a:r>
              <a:rPr lang="en-GB" sz="2000" dirty="0" smtClean="0">
                <a:solidFill>
                  <a:srgbClr val="FFFFFF"/>
                </a:solidFill>
              </a:rPr>
              <a:t>Corporate</a:t>
            </a:r>
          </a:p>
          <a:p>
            <a:pPr eaLnBrk="1" hangingPunct="1">
              <a:buFont typeface="Arial" charset="0"/>
              <a:buChar char="•"/>
            </a:pPr>
            <a:endParaRPr lang="en-GB" sz="2000" dirty="0">
              <a:solidFill>
                <a:srgbClr val="FFFFFF"/>
              </a:solidFill>
            </a:endParaRPr>
          </a:p>
          <a:p>
            <a:pPr marL="800100" lvl="1" indent="-342900" eaLnBrk="1" hangingPunct="1">
              <a:buFont typeface="Lucida Grande"/>
              <a:buChar char="-"/>
            </a:pPr>
            <a:r>
              <a:rPr lang="en-GB" sz="2000" b="1" dirty="0" smtClean="0">
                <a:solidFill>
                  <a:srgbClr val="FFFFFF"/>
                </a:solidFill>
              </a:rPr>
              <a:t>Portland Works: </a:t>
            </a:r>
            <a:r>
              <a:rPr lang="en-GB" sz="2000" dirty="0" smtClean="0">
                <a:solidFill>
                  <a:srgbClr val="FFFFFF"/>
                </a:solidFill>
              </a:rPr>
              <a:t>Viable business with potential to expand</a:t>
            </a:r>
          </a:p>
          <a:p>
            <a:pPr marL="800100" lvl="1" indent="-342900" eaLnBrk="1" hangingPunct="1">
              <a:buFont typeface="Lucida Grande"/>
              <a:buChar char="-"/>
            </a:pPr>
            <a:r>
              <a:rPr lang="en-GB" sz="2000" b="1" dirty="0" err="1" smtClean="0">
                <a:solidFill>
                  <a:srgbClr val="FFFFFF"/>
                </a:solidFill>
              </a:rPr>
              <a:t>Wesgate</a:t>
            </a:r>
            <a:r>
              <a:rPr lang="en-GB" sz="2000" b="1" dirty="0" smtClean="0">
                <a:solidFill>
                  <a:srgbClr val="FFFFFF"/>
                </a:solidFill>
              </a:rPr>
              <a:t> Hall: </a:t>
            </a:r>
            <a:r>
              <a:rPr lang="en-GB" sz="2000" dirty="0" smtClean="0">
                <a:solidFill>
                  <a:srgbClr val="FFFFFF"/>
                </a:solidFill>
              </a:rPr>
              <a:t>Use part of space to provide commercial income and investment for community space</a:t>
            </a:r>
            <a:endParaRPr lang="en-GB" sz="2000" dirty="0">
              <a:solidFill>
                <a:srgbClr val="FFFFFF"/>
              </a:solidFill>
            </a:endParaRPr>
          </a:p>
        </p:txBody>
      </p:sp>
      <p:sp>
        <p:nvSpPr>
          <p:cNvPr id="2" name="TextBox 1"/>
          <p:cNvSpPr txBox="1"/>
          <p:nvPr/>
        </p:nvSpPr>
        <p:spPr>
          <a:xfrm>
            <a:off x="3347864" y="188640"/>
            <a:ext cx="2545814" cy="523220"/>
          </a:xfrm>
          <a:prstGeom prst="rect">
            <a:avLst/>
          </a:prstGeom>
          <a:noFill/>
        </p:spPr>
        <p:txBody>
          <a:bodyPr wrap="none" rtlCol="0">
            <a:spAutoFit/>
          </a:bodyPr>
          <a:lstStyle/>
          <a:p>
            <a:r>
              <a:rPr lang="en-GB" sz="2800" b="1" dirty="0" smtClean="0">
                <a:solidFill>
                  <a:srgbClr val="FFFFFF"/>
                </a:solidFill>
              </a:rPr>
              <a:t>The Three C’s</a:t>
            </a:r>
            <a:endParaRPr lang="en-GB" sz="2800" b="1" dirty="0">
              <a:solidFill>
                <a:srgbClr val="FFFF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866" name="TextBox 5"/>
          <p:cNvSpPr txBox="1">
            <a:spLocks noChangeArrowheads="1"/>
          </p:cNvSpPr>
          <p:nvPr/>
        </p:nvSpPr>
        <p:spPr bwMode="auto">
          <a:xfrm>
            <a:off x="467544" y="1268760"/>
            <a:ext cx="8424936"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endParaRPr lang="en-GB" sz="2000" dirty="0">
              <a:solidFill>
                <a:srgbClr val="FFFFFF"/>
              </a:solidFill>
              <a:latin typeface="TUOS Blake" charset="0"/>
              <a:cs typeface="TUOS Blake" charset="0"/>
            </a:endParaRPr>
          </a:p>
          <a:p>
            <a:pPr eaLnBrk="1" hangingPunct="1">
              <a:buFont typeface="Arial" charset="0"/>
              <a:buChar char="•"/>
            </a:pPr>
            <a:r>
              <a:rPr lang="en-GB" sz="2000" dirty="0">
                <a:solidFill>
                  <a:srgbClr val="FFFFFF"/>
                </a:solidFill>
                <a:latin typeface="TUOS Blake" charset="0"/>
                <a:cs typeface="TUOS Blake" charset="0"/>
              </a:rPr>
              <a:t>Architectural Heritage </a:t>
            </a:r>
            <a:r>
              <a:rPr lang="en-GB" sz="2000" dirty="0" smtClean="0">
                <a:solidFill>
                  <a:srgbClr val="FFFFFF"/>
                </a:solidFill>
                <a:latin typeface="TUOS Blake" charset="0"/>
                <a:cs typeface="TUOS Blake" charset="0"/>
              </a:rPr>
              <a:t>Fund </a:t>
            </a:r>
            <a:r>
              <a:rPr lang="en-GB" sz="2000" dirty="0">
                <a:solidFill>
                  <a:srgbClr val="FFFFFF"/>
                </a:solidFill>
                <a:latin typeface="TUOS Blake" charset="0"/>
                <a:cs typeface="TUOS Blake" charset="0"/>
                <a:hlinkClick r:id="rId3"/>
              </a:rPr>
              <a:t>http://</a:t>
            </a:r>
            <a:r>
              <a:rPr lang="en-GB" sz="2000" dirty="0" smtClean="0">
                <a:solidFill>
                  <a:srgbClr val="FFFFFF"/>
                </a:solidFill>
                <a:latin typeface="TUOS Blake" charset="0"/>
                <a:cs typeface="TUOS Blake" charset="0"/>
                <a:hlinkClick r:id="rId3"/>
              </a:rPr>
              <a:t>www.ahfund.org.uk</a:t>
            </a:r>
            <a:endParaRPr lang="en-GB" sz="2000" dirty="0" smtClean="0">
              <a:solidFill>
                <a:srgbClr val="FFFFFF"/>
              </a:solidFill>
              <a:latin typeface="TUOS Blake" charset="0"/>
              <a:cs typeface="TUOS Blake" charset="0"/>
            </a:endParaRPr>
          </a:p>
          <a:p>
            <a:pPr eaLnBrk="1" hangingPunct="1">
              <a:buFont typeface="Arial" charset="0"/>
              <a:buChar char="•"/>
            </a:pPr>
            <a:endParaRPr lang="en-GB" sz="2000" dirty="0">
              <a:solidFill>
                <a:srgbClr val="FFFFFF"/>
              </a:solidFill>
              <a:latin typeface="TUOS Blake" charset="0"/>
              <a:cs typeface="TUOS Blake" charset="0"/>
            </a:endParaRPr>
          </a:p>
          <a:p>
            <a:pPr eaLnBrk="1" hangingPunct="1">
              <a:buFont typeface="Arial" charset="0"/>
              <a:buChar char="•"/>
            </a:pPr>
            <a:r>
              <a:rPr lang="en-GB" sz="2000" dirty="0" smtClean="0">
                <a:solidFill>
                  <a:srgbClr val="FFFFFF"/>
                </a:solidFill>
                <a:latin typeface="TUOS Blake" charset="0"/>
                <a:cs typeface="TUOS Blake" charset="0"/>
              </a:rPr>
              <a:t>Cooperative </a:t>
            </a:r>
            <a:r>
              <a:rPr lang="en-GB" sz="2000" dirty="0">
                <a:solidFill>
                  <a:srgbClr val="FFFFFF"/>
                </a:solidFill>
                <a:latin typeface="TUOS Blake" charset="0"/>
                <a:cs typeface="TUOS Blake" charset="0"/>
              </a:rPr>
              <a:t>Enterprise </a:t>
            </a:r>
            <a:r>
              <a:rPr lang="en-GB" sz="2000" dirty="0" smtClean="0">
                <a:solidFill>
                  <a:srgbClr val="FFFFFF"/>
                </a:solidFill>
                <a:latin typeface="TUOS Blake" charset="0"/>
                <a:cs typeface="TUOS Blake" charset="0"/>
              </a:rPr>
              <a:t>Hub </a:t>
            </a:r>
            <a:r>
              <a:rPr lang="en-GB" sz="2000" dirty="0">
                <a:solidFill>
                  <a:srgbClr val="FFFFFF"/>
                </a:solidFill>
                <a:latin typeface="TUOS Blake" charset="0"/>
                <a:cs typeface="TUOS Blake" charset="0"/>
                <a:hlinkClick r:id="rId4"/>
              </a:rPr>
              <a:t>http://www.co-operative.coop/enterprise-</a:t>
            </a:r>
            <a:r>
              <a:rPr lang="en-GB" sz="2000" dirty="0" smtClean="0">
                <a:solidFill>
                  <a:srgbClr val="FFFFFF"/>
                </a:solidFill>
                <a:latin typeface="TUOS Blake" charset="0"/>
                <a:cs typeface="TUOS Blake" charset="0"/>
                <a:hlinkClick r:id="rId4"/>
              </a:rPr>
              <a:t>hub</a:t>
            </a:r>
            <a:endParaRPr lang="en-GB" sz="2000" dirty="0" smtClean="0">
              <a:solidFill>
                <a:srgbClr val="FFFFFF"/>
              </a:solidFill>
              <a:latin typeface="TUOS Blake" charset="0"/>
              <a:cs typeface="TUOS Blake" charset="0"/>
            </a:endParaRPr>
          </a:p>
          <a:p>
            <a:pPr eaLnBrk="1" hangingPunct="1">
              <a:buFont typeface="Arial" charset="0"/>
              <a:buChar char="•"/>
            </a:pPr>
            <a:endParaRPr lang="en-GB" sz="2000" dirty="0">
              <a:solidFill>
                <a:srgbClr val="FFFFFF"/>
              </a:solidFill>
              <a:latin typeface="TUOS Blake" charset="0"/>
              <a:cs typeface="TUOS Blake" charset="0"/>
            </a:endParaRPr>
          </a:p>
          <a:p>
            <a:pPr eaLnBrk="1" hangingPunct="1">
              <a:buFont typeface="Arial" charset="0"/>
              <a:buChar char="•"/>
            </a:pPr>
            <a:r>
              <a:rPr lang="en-GB" sz="2000" dirty="0" smtClean="0">
                <a:solidFill>
                  <a:srgbClr val="FFFFFF"/>
                </a:solidFill>
                <a:latin typeface="TUOS Blake" charset="0"/>
                <a:cs typeface="TUOS Blake" charset="0"/>
              </a:rPr>
              <a:t>Community Shares </a:t>
            </a:r>
            <a:r>
              <a:rPr lang="en-GB" sz="2000" dirty="0" smtClean="0">
                <a:solidFill>
                  <a:srgbClr val="FFFFFF"/>
                </a:solidFill>
                <a:latin typeface="TUOS Blake" charset="0"/>
                <a:cs typeface="TUOS Blake" charset="0"/>
                <a:hlinkClick r:id="rId5"/>
              </a:rPr>
              <a:t>http</a:t>
            </a:r>
            <a:r>
              <a:rPr lang="en-GB" sz="2000" dirty="0">
                <a:solidFill>
                  <a:srgbClr val="FFFFFF"/>
                </a:solidFill>
                <a:latin typeface="TUOS Blake" charset="0"/>
                <a:cs typeface="TUOS Blake" charset="0"/>
                <a:hlinkClick r:id="rId5"/>
              </a:rPr>
              <a:t>://</a:t>
            </a:r>
            <a:r>
              <a:rPr lang="en-GB" sz="2000" dirty="0" smtClean="0">
                <a:solidFill>
                  <a:srgbClr val="FFFFFF"/>
                </a:solidFill>
                <a:latin typeface="TUOS Blake" charset="0"/>
                <a:cs typeface="TUOS Blake" charset="0"/>
                <a:hlinkClick r:id="rId5"/>
              </a:rPr>
              <a:t>communityshares.org.uk</a:t>
            </a:r>
            <a:endParaRPr lang="en-GB" sz="2000" dirty="0" smtClean="0">
              <a:solidFill>
                <a:srgbClr val="FFFFFF"/>
              </a:solidFill>
              <a:latin typeface="TUOS Blake" charset="0"/>
              <a:cs typeface="TUOS Blake" charset="0"/>
            </a:endParaRPr>
          </a:p>
          <a:p>
            <a:pPr eaLnBrk="1" hangingPunct="1">
              <a:buFont typeface="Arial" charset="0"/>
              <a:buChar char="•"/>
            </a:pPr>
            <a:endParaRPr lang="en-GB" sz="2000" dirty="0" smtClean="0">
              <a:solidFill>
                <a:srgbClr val="FFFFFF"/>
              </a:solidFill>
              <a:latin typeface="TUOS Blake" charset="0"/>
              <a:cs typeface="TUOS Blake" charset="0"/>
            </a:endParaRPr>
          </a:p>
          <a:p>
            <a:pPr eaLnBrk="1" hangingPunct="1">
              <a:buFont typeface="Arial" charset="0"/>
              <a:buChar char="•"/>
            </a:pPr>
            <a:r>
              <a:rPr lang="en-GB" sz="2000" dirty="0">
                <a:solidFill>
                  <a:srgbClr val="FFFFFF"/>
                </a:solidFill>
                <a:latin typeface="TUOS Blake" charset="0"/>
                <a:cs typeface="TUOS Blake" charset="0"/>
              </a:rPr>
              <a:t>Cooperatives UK </a:t>
            </a:r>
            <a:r>
              <a:rPr lang="en-GB" sz="2000" dirty="0">
                <a:solidFill>
                  <a:srgbClr val="FFFFFF"/>
                </a:solidFill>
                <a:latin typeface="TUOS Blake" charset="0"/>
                <a:cs typeface="TUOS Blake" charset="0"/>
                <a:hlinkClick r:id="rId6"/>
              </a:rPr>
              <a:t>http://</a:t>
            </a:r>
            <a:r>
              <a:rPr lang="en-GB" sz="2000" dirty="0" smtClean="0">
                <a:solidFill>
                  <a:srgbClr val="FFFFFF"/>
                </a:solidFill>
                <a:latin typeface="TUOS Blake" charset="0"/>
                <a:cs typeface="TUOS Blake" charset="0"/>
                <a:hlinkClick r:id="rId6"/>
              </a:rPr>
              <a:t>www.uk.coop</a:t>
            </a:r>
            <a:endParaRPr lang="en-GB" sz="2000" dirty="0" smtClean="0">
              <a:solidFill>
                <a:srgbClr val="FFFFFF"/>
              </a:solidFill>
              <a:latin typeface="TUOS Blake" charset="0"/>
              <a:cs typeface="TUOS Blake" charset="0"/>
            </a:endParaRPr>
          </a:p>
          <a:p>
            <a:pPr eaLnBrk="1" hangingPunct="1">
              <a:buFont typeface="Arial" charset="0"/>
              <a:buChar char="•"/>
            </a:pPr>
            <a:endParaRPr lang="en-GB" sz="2000" dirty="0">
              <a:solidFill>
                <a:srgbClr val="FFFFFF"/>
              </a:solidFill>
              <a:latin typeface="TUOS Blake" charset="0"/>
              <a:cs typeface="TUOS Blake" charset="0"/>
            </a:endParaRPr>
          </a:p>
          <a:p>
            <a:pPr eaLnBrk="1" hangingPunct="1">
              <a:buFont typeface="Arial" charset="0"/>
              <a:buChar char="•"/>
            </a:pPr>
            <a:r>
              <a:rPr lang="en-GB" sz="2000" dirty="0" smtClean="0">
                <a:solidFill>
                  <a:srgbClr val="FFFFFF"/>
                </a:solidFill>
                <a:latin typeface="TUOS Blake" charset="0"/>
                <a:cs typeface="TUOS Blake" charset="0"/>
              </a:rPr>
              <a:t>My Community Rights </a:t>
            </a:r>
            <a:r>
              <a:rPr lang="en-GB" sz="2000" dirty="0" smtClean="0">
                <a:solidFill>
                  <a:srgbClr val="FFFFFF"/>
                </a:solidFill>
                <a:latin typeface="TUOS Blake" charset="0"/>
                <a:cs typeface="TUOS Blake" charset="0"/>
                <a:hlinkClick r:id="rId7"/>
              </a:rPr>
              <a:t>http</a:t>
            </a:r>
            <a:r>
              <a:rPr lang="en-GB" sz="2000" dirty="0">
                <a:solidFill>
                  <a:srgbClr val="FFFFFF"/>
                </a:solidFill>
                <a:latin typeface="TUOS Blake" charset="0"/>
                <a:cs typeface="TUOS Blake" charset="0"/>
                <a:hlinkClick r:id="rId7"/>
              </a:rPr>
              <a:t>://</a:t>
            </a:r>
            <a:r>
              <a:rPr lang="en-GB" sz="2000" dirty="0" smtClean="0">
                <a:solidFill>
                  <a:srgbClr val="FFFFFF"/>
                </a:solidFill>
                <a:latin typeface="TUOS Blake" charset="0"/>
                <a:cs typeface="TUOS Blake" charset="0"/>
                <a:hlinkClick r:id="rId7"/>
              </a:rPr>
              <a:t>mycommunityrights.org.uk</a:t>
            </a:r>
            <a:endParaRPr lang="en-GB" sz="2000" dirty="0" smtClean="0">
              <a:solidFill>
                <a:srgbClr val="FFFFFF"/>
              </a:solidFill>
              <a:latin typeface="TUOS Blake" charset="0"/>
              <a:cs typeface="TUOS Blake" charset="0"/>
            </a:endParaRPr>
          </a:p>
          <a:p>
            <a:pPr marL="0" indent="0" eaLnBrk="1" hangingPunct="1"/>
            <a:endParaRPr lang="en-GB" sz="2000" dirty="0" smtClean="0">
              <a:solidFill>
                <a:srgbClr val="FFFFFF"/>
              </a:solidFill>
              <a:latin typeface="TUOS Blake" charset="0"/>
              <a:cs typeface="TUOS Blake" charset="0"/>
            </a:endParaRPr>
          </a:p>
          <a:p>
            <a:pPr eaLnBrk="1" hangingPunct="1">
              <a:buFont typeface="Arial" charset="0"/>
              <a:buChar char="•"/>
            </a:pPr>
            <a:r>
              <a:rPr lang="en-GB" sz="2000" dirty="0" smtClean="0">
                <a:solidFill>
                  <a:srgbClr val="FFFFFF"/>
                </a:solidFill>
                <a:latin typeface="TUOS Blake" charset="0"/>
                <a:cs typeface="TUOS Blake" charset="0"/>
              </a:rPr>
              <a:t>Portland Works (research</a:t>
            </a:r>
            <a:r>
              <a:rPr lang="en-GB" sz="2000" dirty="0">
                <a:solidFill>
                  <a:srgbClr val="FFFFFF"/>
                </a:solidFill>
                <a:latin typeface="TUOS Blake" charset="0"/>
                <a:cs typeface="TUOS Blake" charset="0"/>
              </a:rPr>
              <a:t>) </a:t>
            </a:r>
            <a:r>
              <a:rPr lang="en-GB" sz="2000" dirty="0">
                <a:solidFill>
                  <a:srgbClr val="FFFFFF"/>
                </a:solidFill>
                <a:latin typeface="TUOS Blake" charset="0"/>
                <a:cs typeface="TUOS Blake" charset="0"/>
                <a:hlinkClick r:id="rId8"/>
              </a:rPr>
              <a:t>http://www.portlandworks.co.uk/</a:t>
            </a:r>
            <a:r>
              <a:rPr lang="en-GB" sz="2000" dirty="0" smtClean="0">
                <a:solidFill>
                  <a:srgbClr val="FFFFFF"/>
                </a:solidFill>
                <a:latin typeface="TUOS Blake" charset="0"/>
                <a:cs typeface="TUOS Blake" charset="0"/>
                <a:hlinkClick r:id="rId8"/>
              </a:rPr>
              <a:t>research</a:t>
            </a:r>
            <a:endParaRPr lang="en-GB" sz="2000" dirty="0" smtClean="0">
              <a:solidFill>
                <a:srgbClr val="FFFFFF"/>
              </a:solidFill>
              <a:latin typeface="TUOS Blake" charset="0"/>
              <a:cs typeface="TUOS Blake" charset="0"/>
            </a:endParaRPr>
          </a:p>
          <a:p>
            <a:pPr eaLnBrk="1" hangingPunct="1">
              <a:buFont typeface="Arial" charset="0"/>
              <a:buChar char="•"/>
            </a:pPr>
            <a:endParaRPr lang="en-GB" sz="2000" dirty="0">
              <a:solidFill>
                <a:srgbClr val="FFFFFF"/>
              </a:solidFill>
              <a:latin typeface="TUOS Blake" charset="0"/>
              <a:cs typeface="TUOS Blake" charset="0"/>
            </a:endParaRPr>
          </a:p>
          <a:p>
            <a:pPr eaLnBrk="1" hangingPunct="1">
              <a:buFont typeface="Arial" charset="0"/>
              <a:buChar char="•"/>
            </a:pPr>
            <a:r>
              <a:rPr lang="en-GB" sz="2000" dirty="0" smtClean="0">
                <a:solidFill>
                  <a:srgbClr val="FFFFFF"/>
                </a:solidFill>
                <a:latin typeface="TUOS Blake" charset="0"/>
                <a:cs typeface="TUOS Blake" charset="0"/>
              </a:rPr>
              <a:t>Westgate Hall (news) </a:t>
            </a:r>
            <a:r>
              <a:rPr lang="en-GB" sz="2000" dirty="0">
                <a:solidFill>
                  <a:srgbClr val="FFFFFF"/>
                </a:solidFill>
                <a:latin typeface="TUOS Blake" charset="0"/>
                <a:cs typeface="TUOS Blake" charset="0"/>
                <a:hlinkClick r:id="rId9"/>
              </a:rPr>
              <a:t>http://westgatehall.org/category/</a:t>
            </a:r>
            <a:r>
              <a:rPr lang="en-GB" sz="2000" dirty="0" smtClean="0">
                <a:solidFill>
                  <a:srgbClr val="FFFFFF"/>
                </a:solidFill>
                <a:latin typeface="TUOS Blake" charset="0"/>
                <a:cs typeface="TUOS Blake" charset="0"/>
                <a:hlinkClick r:id="rId9"/>
              </a:rPr>
              <a:t>news</a:t>
            </a:r>
            <a:endParaRPr lang="en-GB" sz="2000" dirty="0" smtClean="0">
              <a:solidFill>
                <a:srgbClr val="FFFFFF"/>
              </a:solidFill>
              <a:latin typeface="TUOS Blake" charset="0"/>
              <a:cs typeface="TUOS Blake" charset="0"/>
            </a:endParaRPr>
          </a:p>
          <a:p>
            <a:pPr marL="0" indent="0" eaLnBrk="1" hangingPunct="1"/>
            <a:endParaRPr lang="en-GB" sz="2000" dirty="0">
              <a:solidFill>
                <a:srgbClr val="FFFFFF"/>
              </a:solidFill>
              <a:latin typeface="TUOS Blake" charset="0"/>
              <a:cs typeface="TUOS Blake" charset="0"/>
            </a:endParaRPr>
          </a:p>
        </p:txBody>
      </p:sp>
      <p:sp>
        <p:nvSpPr>
          <p:cNvPr id="2" name="TextBox 1"/>
          <p:cNvSpPr txBox="1"/>
          <p:nvPr/>
        </p:nvSpPr>
        <p:spPr>
          <a:xfrm>
            <a:off x="3347864" y="476672"/>
            <a:ext cx="2319640" cy="523220"/>
          </a:xfrm>
          <a:prstGeom prst="rect">
            <a:avLst/>
          </a:prstGeom>
          <a:noFill/>
        </p:spPr>
        <p:txBody>
          <a:bodyPr wrap="none" rtlCol="0">
            <a:spAutoFit/>
          </a:bodyPr>
          <a:lstStyle/>
          <a:p>
            <a:r>
              <a:rPr lang="en-GB" sz="2800" b="1" dirty="0" smtClean="0">
                <a:solidFill>
                  <a:srgbClr val="FFFFFF"/>
                </a:solidFill>
              </a:rPr>
              <a:t>Useful Links</a:t>
            </a:r>
            <a:endParaRPr lang="en-GB" sz="2800" b="1" dirty="0">
              <a:solidFill>
                <a:srgbClr val="FFFFFF"/>
              </a:solidFill>
            </a:endParaRPr>
          </a:p>
        </p:txBody>
      </p:sp>
    </p:spTree>
    <p:extLst>
      <p:ext uri="{BB962C8B-B14F-4D97-AF65-F5344CB8AC3E}">
        <p14:creationId xmlns:p14="http://schemas.microsoft.com/office/powerpoint/2010/main" val="166436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Screen Shot 2014-02-20 at 21.16.02.png"/>
          <p:cNvPicPr>
            <a:picLocks noChangeAspect="1"/>
          </p:cNvPicPr>
          <p:nvPr/>
        </p:nvPicPr>
        <p:blipFill rotWithShape="1">
          <a:blip r:embed="rId3" cstate="screen">
            <a:extLst>
              <a:ext uri="{28A0092B-C50C-407E-A947-70E740481C1C}">
                <a14:useLocalDpi xmlns:a14="http://schemas.microsoft.com/office/drawing/2010/main"/>
              </a:ext>
            </a:extLst>
          </a:blip>
          <a:srcRect r="-128"/>
          <a:stretch/>
        </p:blipFill>
        <p:spPr>
          <a:xfrm>
            <a:off x="1331640" y="3635277"/>
            <a:ext cx="1944216" cy="1161875"/>
          </a:xfrm>
          <a:prstGeom prst="rect">
            <a:avLst/>
          </a:prstGeom>
        </p:spPr>
      </p:pic>
      <p:pic>
        <p:nvPicPr>
          <p:cNvPr id="14" name="Picture 15" descr="Butcher Works Caf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86475" y="9097963"/>
            <a:ext cx="30226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542734" y="2316936"/>
            <a:ext cx="4557658" cy="3416320"/>
          </a:xfrm>
          <a:prstGeom prst="rect">
            <a:avLst/>
          </a:prstGeom>
          <a:noFill/>
        </p:spPr>
        <p:txBody>
          <a:bodyPr wrap="none" rtlCol="0">
            <a:spAutoFit/>
          </a:bodyPr>
          <a:lstStyle/>
          <a:p>
            <a:pPr marL="285750" indent="-285750">
              <a:buFont typeface="Arial"/>
              <a:buChar char="•"/>
            </a:pPr>
            <a:endParaRPr lang="en-GB" dirty="0" smtClean="0">
              <a:solidFill>
                <a:srgbClr val="FFFFFF"/>
              </a:solidFill>
            </a:endParaRPr>
          </a:p>
          <a:p>
            <a:pPr marL="285750" indent="-285750">
              <a:buFont typeface="Arial"/>
              <a:buChar char="•"/>
            </a:pPr>
            <a:r>
              <a:rPr lang="en-GB" dirty="0" smtClean="0">
                <a:solidFill>
                  <a:srgbClr val="FFFFFF"/>
                </a:solidFill>
              </a:rPr>
              <a:t>Open Market Disposal (with restrictions)</a:t>
            </a:r>
          </a:p>
          <a:p>
            <a:endParaRPr lang="en-GB" dirty="0" smtClean="0">
              <a:solidFill>
                <a:srgbClr val="FFFFFF"/>
              </a:solidFill>
            </a:endParaRPr>
          </a:p>
          <a:p>
            <a:pPr marL="285750" indent="-285750">
              <a:buFont typeface="Arial"/>
              <a:buChar char="•"/>
            </a:pPr>
            <a:endParaRPr lang="en-GB" dirty="0" smtClean="0">
              <a:solidFill>
                <a:srgbClr val="FFFFFF"/>
              </a:solidFill>
            </a:endParaRPr>
          </a:p>
          <a:p>
            <a:pPr marL="285750" indent="-285750">
              <a:buFont typeface="Arial"/>
              <a:buChar char="•"/>
            </a:pPr>
            <a:endParaRPr lang="en-GB" dirty="0" smtClean="0">
              <a:solidFill>
                <a:srgbClr val="FFFFFF"/>
              </a:solidFill>
            </a:endParaRPr>
          </a:p>
          <a:p>
            <a:endParaRPr lang="en-GB" dirty="0">
              <a:solidFill>
                <a:srgbClr val="FFFFFF"/>
              </a:solidFill>
            </a:endParaRPr>
          </a:p>
          <a:p>
            <a:pPr marL="285750" indent="-285750">
              <a:buFont typeface="Arial"/>
              <a:buChar char="•"/>
            </a:pPr>
            <a:r>
              <a:rPr lang="en-GB" dirty="0" smtClean="0">
                <a:solidFill>
                  <a:srgbClr val="FFFFFF"/>
                </a:solidFill>
              </a:rPr>
              <a:t>Community Buyout</a:t>
            </a:r>
          </a:p>
          <a:p>
            <a:pPr marL="285750" indent="-285750">
              <a:buFont typeface="Arial"/>
              <a:buChar char="•"/>
            </a:pPr>
            <a:endParaRPr lang="en-GB" dirty="0">
              <a:solidFill>
                <a:srgbClr val="FFFFFF"/>
              </a:solidFill>
            </a:endParaRPr>
          </a:p>
          <a:p>
            <a:pPr marL="285750" indent="-285750">
              <a:buFont typeface="Arial"/>
              <a:buChar char="•"/>
            </a:pPr>
            <a:endParaRPr lang="en-GB" dirty="0" smtClean="0">
              <a:solidFill>
                <a:srgbClr val="FFFFFF"/>
              </a:solidFill>
            </a:endParaRPr>
          </a:p>
          <a:p>
            <a:endParaRPr lang="en-GB" dirty="0" smtClean="0">
              <a:solidFill>
                <a:srgbClr val="FFFFFF"/>
              </a:solidFill>
            </a:endParaRPr>
          </a:p>
          <a:p>
            <a:pPr marL="285750" indent="-285750">
              <a:buFont typeface="Arial"/>
              <a:buChar char="•"/>
            </a:pPr>
            <a:endParaRPr lang="en-GB" dirty="0">
              <a:solidFill>
                <a:srgbClr val="FFFFFF"/>
              </a:solidFill>
            </a:endParaRPr>
          </a:p>
          <a:p>
            <a:pPr marL="285750" indent="-285750">
              <a:buFont typeface="Arial"/>
              <a:buChar char="•"/>
            </a:pPr>
            <a:r>
              <a:rPr lang="en-GB" dirty="0" smtClean="0">
                <a:solidFill>
                  <a:srgbClr val="FFFFFF"/>
                </a:solidFill>
              </a:rPr>
              <a:t>Community Asset Transfer</a:t>
            </a:r>
            <a:endParaRPr lang="en-GB" dirty="0">
              <a:solidFill>
                <a:srgbClr val="FFFFFF"/>
              </a:solidFill>
            </a:endParaRPr>
          </a:p>
        </p:txBody>
      </p:sp>
      <p:sp>
        <p:nvSpPr>
          <p:cNvPr id="4" name="TextBox 3"/>
          <p:cNvSpPr txBox="1"/>
          <p:nvPr/>
        </p:nvSpPr>
        <p:spPr>
          <a:xfrm>
            <a:off x="1261102" y="548680"/>
            <a:ext cx="6724918" cy="954107"/>
          </a:xfrm>
          <a:prstGeom prst="rect">
            <a:avLst/>
          </a:prstGeom>
          <a:noFill/>
        </p:spPr>
        <p:txBody>
          <a:bodyPr wrap="none" rtlCol="0">
            <a:spAutoFit/>
          </a:bodyPr>
          <a:lstStyle/>
          <a:p>
            <a:pPr algn="ctr"/>
            <a:r>
              <a:rPr lang="en-GB" sz="2800" b="1" dirty="0" smtClean="0">
                <a:solidFill>
                  <a:srgbClr val="FFFFFF"/>
                </a:solidFill>
              </a:rPr>
              <a:t>Three possible options for community </a:t>
            </a:r>
          </a:p>
          <a:p>
            <a:pPr algn="ctr"/>
            <a:r>
              <a:rPr lang="en-GB" sz="2800" b="1" dirty="0" smtClean="0">
                <a:solidFill>
                  <a:srgbClr val="FFFFFF"/>
                </a:solidFill>
              </a:rPr>
              <a:t>re-use of the Boiler </a:t>
            </a:r>
            <a:r>
              <a:rPr lang="en-GB" sz="2800" b="1" dirty="0">
                <a:solidFill>
                  <a:srgbClr val="FFFFFF"/>
                </a:solidFill>
              </a:rPr>
              <a:t>B</a:t>
            </a:r>
            <a:r>
              <a:rPr lang="en-GB" sz="2800" b="1" dirty="0" smtClean="0">
                <a:solidFill>
                  <a:srgbClr val="FFFFFF"/>
                </a:solidFill>
              </a:rPr>
              <a:t>uilding</a:t>
            </a:r>
            <a:endParaRPr lang="en-GB" sz="2800" b="1" dirty="0">
              <a:solidFill>
                <a:srgbClr val="FFFFFF"/>
              </a:solidFill>
            </a:endParaRPr>
          </a:p>
        </p:txBody>
      </p:sp>
      <p:pic>
        <p:nvPicPr>
          <p:cNvPr id="5" name="Picture 4" descr="rDnUMprP.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34066" y="2204864"/>
            <a:ext cx="1941790" cy="1152128"/>
          </a:xfrm>
          <a:prstGeom prst="rect">
            <a:avLst/>
          </a:prstGeom>
        </p:spPr>
      </p:pic>
      <p:pic>
        <p:nvPicPr>
          <p:cNvPr id="8" name="Picture 7" descr="Screen Shot 2014-02-20 at 21.18.43.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31640" y="5085184"/>
            <a:ext cx="1944216" cy="115212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7" name="TextBox 6"/>
          <p:cNvSpPr txBox="1">
            <a:spLocks noChangeArrowheads="1"/>
          </p:cNvSpPr>
          <p:nvPr/>
        </p:nvSpPr>
        <p:spPr bwMode="auto">
          <a:xfrm>
            <a:off x="3179763" y="511175"/>
            <a:ext cx="28321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800" b="1" dirty="0">
                <a:solidFill>
                  <a:srgbClr val="FFFFFF"/>
                </a:solidFill>
              </a:rPr>
              <a:t>Butcher Works, </a:t>
            </a:r>
          </a:p>
          <a:p>
            <a:pPr algn="ctr" eaLnBrk="1" hangingPunct="1"/>
            <a:r>
              <a:rPr lang="en-GB" sz="2800" b="1" dirty="0">
                <a:solidFill>
                  <a:srgbClr val="FFFFFF"/>
                </a:solidFill>
              </a:rPr>
              <a:t>Sheffield, UK</a:t>
            </a:r>
          </a:p>
          <a:p>
            <a:pPr algn="ctr" eaLnBrk="1" hangingPunct="1"/>
            <a:r>
              <a:rPr lang="en-GB" sz="2000" i="1" dirty="0">
                <a:solidFill>
                  <a:srgbClr val="FFFFFF"/>
                </a:solidFill>
              </a:rPr>
              <a:t>(Open Market)</a:t>
            </a:r>
          </a:p>
        </p:txBody>
      </p:sp>
      <p:pic>
        <p:nvPicPr>
          <p:cNvPr id="16390" name="Picture 4" descr="2003031307butcherwork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3132138"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5" descr="2003031308butcherwork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11863" y="0"/>
            <a:ext cx="313213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6" descr="2003031304butcherworks.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2276872"/>
            <a:ext cx="313213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utcher Works Courtyard with Chimney.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19288" y="2276873"/>
            <a:ext cx="3036888" cy="223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Butcher Works with Stirling Works Background.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51550" y="2276872"/>
            <a:ext cx="30924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Butcher Works Gallery.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0" y="4508500"/>
            <a:ext cx="313213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Butcher Works Cafe.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086475" y="9097963"/>
            <a:ext cx="30226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Butcher Works Cafe.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131840" y="4509120"/>
            <a:ext cx="3022600" cy="234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Screen Shot 2014-02-17 at 13.05.12.png"/>
          <p:cNvPicPr>
            <a:picLocks noChangeAspect="1"/>
          </p:cNvPicPr>
          <p:nvPr/>
        </p:nvPicPr>
        <p:blipFill>
          <a:blip r:embed="rId11" cstate="screen">
            <a:extLst>
              <a:ext uri="{28A0092B-C50C-407E-A947-70E740481C1C}">
                <a14:useLocalDpi xmlns:a14="http://schemas.microsoft.com/office/drawing/2010/main"/>
              </a:ext>
            </a:extLst>
          </a:blip>
          <a:srcRect r="-3"/>
          <a:stretch>
            <a:fillRect/>
          </a:stretch>
        </p:blipFill>
        <p:spPr bwMode="auto">
          <a:xfrm>
            <a:off x="6084169" y="4509121"/>
            <a:ext cx="3059832" cy="234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572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TextBox 6"/>
          <p:cNvSpPr txBox="1">
            <a:spLocks noChangeArrowheads="1"/>
          </p:cNvSpPr>
          <p:nvPr/>
        </p:nvSpPr>
        <p:spPr bwMode="auto">
          <a:xfrm>
            <a:off x="5878963" y="78884"/>
            <a:ext cx="2931361"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800" b="1" dirty="0">
                <a:solidFill>
                  <a:srgbClr val="FFFFFF"/>
                </a:solidFill>
              </a:rPr>
              <a:t>Portland Works, </a:t>
            </a:r>
          </a:p>
          <a:p>
            <a:pPr algn="ctr" eaLnBrk="1" hangingPunct="1"/>
            <a:r>
              <a:rPr lang="en-GB" sz="2800" b="1" dirty="0">
                <a:solidFill>
                  <a:srgbClr val="FFFFFF"/>
                </a:solidFill>
              </a:rPr>
              <a:t>Sheffield, UK</a:t>
            </a:r>
          </a:p>
          <a:p>
            <a:pPr algn="ctr" eaLnBrk="1" hangingPunct="1"/>
            <a:r>
              <a:rPr lang="en-GB" sz="2000" dirty="0">
                <a:solidFill>
                  <a:srgbClr val="FFFFFF"/>
                </a:solidFill>
              </a:rPr>
              <a:t>(</a:t>
            </a:r>
            <a:r>
              <a:rPr lang="en-GB" sz="2000" i="1" dirty="0">
                <a:solidFill>
                  <a:srgbClr val="FFFFFF"/>
                </a:solidFill>
              </a:rPr>
              <a:t>Community Buyout</a:t>
            </a:r>
            <a:r>
              <a:rPr lang="en-GB" sz="2000" dirty="0">
                <a:solidFill>
                  <a:srgbClr val="FFFFFF"/>
                </a:solidFill>
              </a:rPr>
              <a:t>)</a:t>
            </a:r>
          </a:p>
        </p:txBody>
      </p:sp>
      <p:pic>
        <p:nvPicPr>
          <p:cNvPr id="22531" name="Picture 22" descr="Slide One - Birds Eye.jpg"/>
          <p:cNvPicPr>
            <a:picLocks noChangeAspect="1"/>
          </p:cNvPicPr>
          <p:nvPr/>
        </p:nvPicPr>
        <p:blipFill>
          <a:blip r:embed="rId3" cstate="screen">
            <a:lum bright="-16000"/>
            <a:extLst>
              <a:ext uri="{28A0092B-C50C-407E-A947-70E740481C1C}">
                <a14:useLocalDpi xmlns:a14="http://schemas.microsoft.com/office/drawing/2010/main"/>
              </a:ext>
            </a:extLst>
          </a:blip>
          <a:srcRect/>
          <a:stretch>
            <a:fillRect/>
          </a:stretch>
        </p:blipFill>
        <p:spPr bwMode="auto">
          <a:xfrm>
            <a:off x="11113" y="0"/>
            <a:ext cx="3624262"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5" descr="Front PW B&amp;W.jpg"/>
          <p:cNvPicPr>
            <a:picLocks noChangeAspect="1"/>
          </p:cNvPicPr>
          <p:nvPr/>
        </p:nvPicPr>
        <p:blipFill>
          <a:blip r:embed="rId4">
            <a:lum bright="2000"/>
            <a:extLst>
              <a:ext uri="{28A0092B-C50C-407E-A947-70E740481C1C}">
                <a14:useLocalDpi xmlns:a14="http://schemas.microsoft.com/office/drawing/2010/main"/>
              </a:ext>
            </a:extLst>
          </a:blip>
          <a:srcRect/>
          <a:stretch>
            <a:fillRect/>
          </a:stretch>
        </p:blipFill>
        <p:spPr bwMode="auto">
          <a:xfrm>
            <a:off x="5556250" y="1484313"/>
            <a:ext cx="3576638"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1" descr="ATT09978.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35375" y="0"/>
            <a:ext cx="1944688"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5"/>
          <p:cNvSpPr txBox="1">
            <a:spLocks noChangeArrowheads="1"/>
          </p:cNvSpPr>
          <p:nvPr/>
        </p:nvSpPr>
        <p:spPr bwMode="auto">
          <a:xfrm>
            <a:off x="251520" y="3068960"/>
            <a:ext cx="5040560" cy="452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GB" sz="1800" dirty="0" smtClean="0">
                <a:solidFill>
                  <a:srgbClr val="FFFFFF"/>
                </a:solidFill>
              </a:rPr>
              <a:t>Purpose built cutlery work constructed in 1870s (Grade II*). First place to manufacture stainless steel cutlery</a:t>
            </a:r>
          </a:p>
          <a:p>
            <a:pPr marL="0" indent="0" eaLnBrk="1" hangingPunct="1"/>
            <a:endParaRPr lang="en-GB" sz="1800" dirty="0">
              <a:solidFill>
                <a:srgbClr val="FFFFFF"/>
              </a:solidFill>
            </a:endParaRPr>
          </a:p>
          <a:p>
            <a:pPr eaLnBrk="1" hangingPunct="1">
              <a:buFont typeface="Arial" charset="0"/>
              <a:buChar char="•"/>
            </a:pPr>
            <a:r>
              <a:rPr lang="en-GB" sz="1800" dirty="0" smtClean="0">
                <a:solidFill>
                  <a:srgbClr val="FFFFFF"/>
                </a:solidFill>
              </a:rPr>
              <a:t>35 people, 20 diverse businesses / studios; metalworkers, engineers, craftspeople, artists and musicians (one tenant using machinery installed when works built)</a:t>
            </a:r>
          </a:p>
          <a:p>
            <a:pPr eaLnBrk="1" hangingPunct="1">
              <a:buFont typeface="Arial" charset="0"/>
              <a:buChar char="•"/>
            </a:pPr>
            <a:endParaRPr lang="en-GB" sz="1800" dirty="0">
              <a:solidFill>
                <a:srgbClr val="FFFFFF"/>
              </a:solidFill>
            </a:endParaRPr>
          </a:p>
          <a:p>
            <a:pPr eaLnBrk="1" hangingPunct="1">
              <a:buFont typeface="Arial" charset="0"/>
              <a:buChar char="•"/>
            </a:pPr>
            <a:r>
              <a:rPr lang="en-GB" sz="1800" dirty="0" smtClean="0">
                <a:solidFill>
                  <a:srgbClr val="FFFFFF"/>
                </a:solidFill>
              </a:rPr>
              <a:t>2008/2009</a:t>
            </a:r>
            <a:r>
              <a:rPr lang="en-GB" sz="1800" dirty="0">
                <a:solidFill>
                  <a:srgbClr val="FFFFFF"/>
                </a:solidFill>
              </a:rPr>
              <a:t>: Private </a:t>
            </a:r>
            <a:r>
              <a:rPr lang="en-GB" sz="1800" dirty="0" smtClean="0">
                <a:solidFill>
                  <a:srgbClr val="FFFFFF"/>
                </a:solidFill>
              </a:rPr>
              <a:t>owners apply for </a:t>
            </a:r>
            <a:r>
              <a:rPr lang="en-GB" sz="1800" dirty="0">
                <a:solidFill>
                  <a:srgbClr val="FFFFFF"/>
                </a:solidFill>
              </a:rPr>
              <a:t>‘change of use’ and </a:t>
            </a:r>
            <a:r>
              <a:rPr lang="en-GB" sz="1800" dirty="0" smtClean="0">
                <a:solidFill>
                  <a:srgbClr val="FFFFFF"/>
                </a:solidFill>
              </a:rPr>
              <a:t>advertise </a:t>
            </a:r>
            <a:r>
              <a:rPr lang="en-GB" sz="1800" dirty="0">
                <a:solidFill>
                  <a:srgbClr val="FFFFFF"/>
                </a:solidFill>
              </a:rPr>
              <a:t>for sale (</a:t>
            </a:r>
            <a:r>
              <a:rPr lang="en-GB" sz="1800" dirty="0" smtClean="0">
                <a:solidFill>
                  <a:srgbClr val="FFFFFF"/>
                </a:solidFill>
              </a:rPr>
              <a:t>residential, 70 small apartments)</a:t>
            </a:r>
            <a:endParaRPr lang="en-GB" sz="1800" dirty="0">
              <a:solidFill>
                <a:srgbClr val="FFFFFF"/>
              </a:solidFill>
            </a:endParaRPr>
          </a:p>
          <a:p>
            <a:pPr eaLnBrk="1" hangingPunct="1">
              <a:buFont typeface="Arial" charset="0"/>
              <a:buChar char="•"/>
            </a:pPr>
            <a:endParaRPr lang="en-GB" sz="1800" dirty="0" smtClean="0">
              <a:solidFill>
                <a:srgbClr val="FFFFFF"/>
              </a:solidFill>
            </a:endParaRPr>
          </a:p>
          <a:p>
            <a:pPr marL="0" indent="0" eaLnBrk="1" hangingPunct="1"/>
            <a:endParaRPr lang="en-GB" sz="1800" dirty="0" smtClean="0">
              <a:solidFill>
                <a:srgbClr val="FFFFFF"/>
              </a:solidFill>
            </a:endParaRPr>
          </a:p>
          <a:p>
            <a:pPr eaLnBrk="1" hangingPunct="1">
              <a:buFont typeface="Arial" charset="0"/>
              <a:buChar char="•"/>
            </a:pPr>
            <a:endParaRPr lang="en-GB" sz="1800" dirty="0">
              <a:solidFill>
                <a:srgbClr val="FFFFFF"/>
              </a:solidFill>
            </a:endParaRPr>
          </a:p>
          <a:p>
            <a:pPr eaLnBrk="1" hangingPunct="1">
              <a:buFont typeface="Arial" charset="0"/>
              <a:buChar char="•"/>
            </a:pPr>
            <a:endParaRPr lang="en-GB" sz="1800" dirty="0">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81" name="Picture 7" descr="Stu.jpg"/>
          <p:cNvPicPr>
            <a:picLocks noChangeAspect="1"/>
          </p:cNvPicPr>
          <p:nvPr/>
        </p:nvPicPr>
        <p:blipFill>
          <a:blip r:embed="rId3" cstate="screen">
            <a:lum bright="-2000"/>
            <a:extLst>
              <a:ext uri="{28A0092B-C50C-407E-A947-70E740481C1C}">
                <a14:useLocalDpi xmlns:a14="http://schemas.microsoft.com/office/drawing/2010/main"/>
              </a:ext>
            </a:extLst>
          </a:blip>
          <a:srcRect/>
          <a:stretch>
            <a:fillRect/>
          </a:stretch>
        </p:blipFill>
        <p:spPr bwMode="auto">
          <a:xfrm>
            <a:off x="0" y="0"/>
            <a:ext cx="1978025"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9" descr="alison.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08400" y="0"/>
            <a:ext cx="19812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7" descr="gents.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35150" y="0"/>
            <a:ext cx="1979613"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p:cNvSpPr txBox="1">
            <a:spLocks noChangeArrowheads="1"/>
          </p:cNvSpPr>
          <p:nvPr/>
        </p:nvSpPr>
        <p:spPr bwMode="auto">
          <a:xfrm>
            <a:off x="0" y="2636912"/>
            <a:ext cx="4499992" cy="590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GB" sz="1800" dirty="0" smtClean="0">
                <a:solidFill>
                  <a:srgbClr val="FFFFFF"/>
                </a:solidFill>
              </a:rPr>
              <a:t>January 2009: First public meeting initiated by a tenant, an architect and a councillor:</a:t>
            </a:r>
          </a:p>
          <a:p>
            <a:pPr eaLnBrk="1" hangingPunct="1">
              <a:buFont typeface="Arial" charset="0"/>
              <a:buChar char="•"/>
            </a:pPr>
            <a:endParaRPr lang="en-GB" sz="1800" dirty="0">
              <a:solidFill>
                <a:srgbClr val="FFFFFF"/>
              </a:solidFill>
            </a:endParaRPr>
          </a:p>
          <a:p>
            <a:pPr marL="400050" lvl="1" indent="0" eaLnBrk="1" hangingPunct="1"/>
            <a:r>
              <a:rPr lang="en-GB" sz="1800" dirty="0" smtClean="0">
                <a:solidFill>
                  <a:srgbClr val="FFFFFF"/>
                </a:solidFill>
              </a:rPr>
              <a:t>“… </a:t>
            </a:r>
            <a:r>
              <a:rPr lang="en-GB" sz="1800" dirty="0">
                <a:solidFill>
                  <a:srgbClr val="FFFFFF"/>
                </a:solidFill>
              </a:rPr>
              <a:t>drew a large number of people, from the Works, the local </a:t>
            </a:r>
            <a:r>
              <a:rPr lang="en-GB" sz="1800" dirty="0" smtClean="0">
                <a:solidFill>
                  <a:srgbClr val="FFFFFF"/>
                </a:solidFill>
              </a:rPr>
              <a:t>neighbourhood </a:t>
            </a:r>
            <a:r>
              <a:rPr lang="en-GB" sz="1800" dirty="0">
                <a:solidFill>
                  <a:srgbClr val="FFFFFF"/>
                </a:solidFill>
              </a:rPr>
              <a:t>and from other similar works buildings </a:t>
            </a:r>
            <a:r>
              <a:rPr lang="en-GB" sz="1800" dirty="0" smtClean="0">
                <a:solidFill>
                  <a:srgbClr val="FFFFFF"/>
                </a:solidFill>
              </a:rPr>
              <a:t>each </a:t>
            </a:r>
            <a:r>
              <a:rPr lang="en-GB" sz="1800" dirty="0">
                <a:solidFill>
                  <a:srgbClr val="FFFFFF"/>
                </a:solidFill>
              </a:rPr>
              <a:t>representing what Portland meant to them and their city... and what they felt might be lost. For some this was their livelihood, specialist skills, their heritage... and for others, it was communities, relationships or a cheap space in the city to be creative</a:t>
            </a:r>
            <a:r>
              <a:rPr lang="en-GB" sz="1800" dirty="0" smtClean="0">
                <a:solidFill>
                  <a:srgbClr val="FFFFFF"/>
                </a:solidFill>
              </a:rPr>
              <a:t>.”</a:t>
            </a:r>
          </a:p>
          <a:p>
            <a:pPr eaLnBrk="1" hangingPunct="1">
              <a:buFont typeface="Arial" charset="0"/>
              <a:buChar char="•"/>
            </a:pPr>
            <a:endParaRPr lang="en-GB" sz="1800" dirty="0">
              <a:solidFill>
                <a:srgbClr val="FFFFFF"/>
              </a:solidFill>
            </a:endParaRPr>
          </a:p>
          <a:p>
            <a:pPr eaLnBrk="1" hangingPunct="1">
              <a:buFont typeface="Arial" charset="0"/>
              <a:buChar char="•"/>
            </a:pPr>
            <a:endParaRPr lang="en-GB" sz="1800" dirty="0">
              <a:solidFill>
                <a:srgbClr val="FFFFFF"/>
              </a:solidFill>
            </a:endParaRPr>
          </a:p>
          <a:p>
            <a:pPr eaLnBrk="1" hangingPunct="1">
              <a:buFont typeface="Arial" charset="0"/>
              <a:buChar char="•"/>
            </a:pPr>
            <a:endParaRPr lang="en-GB" sz="1800" dirty="0" smtClean="0">
              <a:solidFill>
                <a:srgbClr val="FFFFFF"/>
              </a:solidFill>
            </a:endParaRPr>
          </a:p>
          <a:p>
            <a:pPr marL="0" indent="0" eaLnBrk="1" hangingPunct="1"/>
            <a:endParaRPr lang="en-GB" sz="1800" dirty="0" smtClean="0">
              <a:solidFill>
                <a:srgbClr val="FFFFFF"/>
              </a:solidFill>
            </a:endParaRPr>
          </a:p>
          <a:p>
            <a:pPr eaLnBrk="1" hangingPunct="1">
              <a:buFont typeface="Arial" charset="0"/>
              <a:buChar char="•"/>
            </a:pPr>
            <a:endParaRPr lang="en-GB" sz="1800" dirty="0">
              <a:solidFill>
                <a:srgbClr val="FFFFFF"/>
              </a:solidFill>
            </a:endParaRPr>
          </a:p>
          <a:p>
            <a:pPr eaLnBrk="1" hangingPunct="1">
              <a:buFont typeface="Arial" charset="0"/>
              <a:buChar char="•"/>
            </a:pPr>
            <a:endParaRPr lang="en-GB" sz="1800" dirty="0">
              <a:solidFill>
                <a:srgbClr val="FFFFFF"/>
              </a:solidFill>
            </a:endParaRPr>
          </a:p>
        </p:txBody>
      </p:sp>
      <p:sp>
        <p:nvSpPr>
          <p:cNvPr id="10" name="TextBox 5"/>
          <p:cNvSpPr txBox="1">
            <a:spLocks noChangeArrowheads="1"/>
          </p:cNvSpPr>
          <p:nvPr/>
        </p:nvSpPr>
        <p:spPr bwMode="auto">
          <a:xfrm>
            <a:off x="4499992" y="2636912"/>
            <a:ext cx="449999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eaLnBrk="1" hangingPunct="1">
              <a:buFont typeface="Arial"/>
              <a:buChar char="•"/>
            </a:pPr>
            <a:r>
              <a:rPr lang="en-GB" sz="1800" dirty="0" smtClean="0">
                <a:solidFill>
                  <a:srgbClr val="FFFFFF"/>
                </a:solidFill>
              </a:rPr>
              <a:t>First aim: oppose the planning application and save building as a place of work </a:t>
            </a:r>
          </a:p>
          <a:p>
            <a:pPr marL="285750" indent="-285750" eaLnBrk="1" hangingPunct="1">
              <a:buFont typeface="Arial"/>
              <a:buChar char="•"/>
            </a:pPr>
            <a:endParaRPr lang="en-GB" sz="1800" dirty="0">
              <a:solidFill>
                <a:srgbClr val="FFFFFF"/>
              </a:solidFill>
            </a:endParaRPr>
          </a:p>
          <a:p>
            <a:pPr marL="285750" indent="-285750" eaLnBrk="1" hangingPunct="1">
              <a:buFont typeface="Arial"/>
              <a:buChar char="•"/>
            </a:pPr>
            <a:r>
              <a:rPr lang="en-GB" sz="1800" dirty="0" smtClean="0">
                <a:solidFill>
                  <a:srgbClr val="FFFFFF"/>
                </a:solidFill>
              </a:rPr>
              <a:t>Initially activist: ‘Save Portland Works’</a:t>
            </a:r>
          </a:p>
          <a:p>
            <a:pPr marL="285750" indent="-285750" eaLnBrk="1" hangingPunct="1">
              <a:buFont typeface="Arial"/>
              <a:buChar char="•"/>
            </a:pPr>
            <a:endParaRPr lang="en-GB" sz="1800" dirty="0">
              <a:solidFill>
                <a:srgbClr val="FFFFFF"/>
              </a:solidFill>
            </a:endParaRPr>
          </a:p>
          <a:p>
            <a:pPr marL="285750" indent="-285750" eaLnBrk="1" hangingPunct="1">
              <a:buFont typeface="Arial"/>
              <a:buChar char="•"/>
            </a:pPr>
            <a:r>
              <a:rPr lang="en-GB" sz="1800" dirty="0" smtClean="0">
                <a:solidFill>
                  <a:srgbClr val="FFFFFF"/>
                </a:solidFill>
              </a:rPr>
              <a:t>No legal grounds for opposition, but destruction of ‘living heritage’</a:t>
            </a:r>
          </a:p>
          <a:p>
            <a:pPr marL="285750" indent="-285750" eaLnBrk="1" hangingPunct="1">
              <a:buFont typeface="Arial"/>
              <a:buChar char="•"/>
            </a:pPr>
            <a:endParaRPr lang="en-GB" sz="1800" dirty="0">
              <a:solidFill>
                <a:srgbClr val="FFFFFF"/>
              </a:solidFill>
            </a:endParaRPr>
          </a:p>
          <a:p>
            <a:pPr marL="285750" indent="-285750" eaLnBrk="1" hangingPunct="1">
              <a:buFont typeface="Arial"/>
              <a:buChar char="•"/>
            </a:pPr>
            <a:r>
              <a:rPr lang="en-GB" sz="1800" dirty="0" smtClean="0">
                <a:solidFill>
                  <a:srgbClr val="FFFFFF"/>
                </a:solidFill>
              </a:rPr>
              <a:t>If planning refused, owner would raise rents. So what next?</a:t>
            </a:r>
          </a:p>
          <a:p>
            <a:pPr marL="285750" indent="-285750" eaLnBrk="1" hangingPunct="1">
              <a:buFont typeface="Arial"/>
              <a:buChar char="•"/>
            </a:pPr>
            <a:endParaRPr lang="en-GB" sz="1800" dirty="0">
              <a:solidFill>
                <a:srgbClr val="FFFFFF"/>
              </a:solidFill>
            </a:endParaRPr>
          </a:p>
          <a:p>
            <a:pPr marL="285750" indent="-285750" eaLnBrk="1" hangingPunct="1">
              <a:buFont typeface="Arial"/>
              <a:buChar char="•"/>
            </a:pPr>
            <a:r>
              <a:rPr lang="en-GB" sz="1800" dirty="0" smtClean="0">
                <a:solidFill>
                  <a:srgbClr val="FFFFFF"/>
                </a:solidFill>
              </a:rPr>
              <a:t>January 2010: Second public meeting decided to try and buy the Works! But how?</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83" name="Picture 14" descr="ATT09973.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683250" y="1628775"/>
            <a:ext cx="3463925"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p:cNvSpPr txBox="1">
            <a:spLocks noChangeArrowheads="1"/>
          </p:cNvSpPr>
          <p:nvPr/>
        </p:nvSpPr>
        <p:spPr bwMode="auto">
          <a:xfrm>
            <a:off x="107504" y="476672"/>
            <a:ext cx="5040560" cy="1006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GB" sz="1800" dirty="0" smtClean="0">
                <a:solidFill>
                  <a:srgbClr val="FFFFFF"/>
                </a:solidFill>
              </a:rPr>
              <a:t>Campaigning against planning application: long, grinding process of gaining attention via</a:t>
            </a:r>
          </a:p>
          <a:p>
            <a:pPr lvl="1" eaLnBrk="1" hangingPunct="1">
              <a:buFont typeface="Lucida Grande"/>
              <a:buChar char="-"/>
            </a:pPr>
            <a:r>
              <a:rPr lang="en-GB" sz="1800" dirty="0" smtClean="0">
                <a:solidFill>
                  <a:srgbClr val="FFFFFF"/>
                </a:solidFill>
              </a:rPr>
              <a:t>Facebook / blog / website / marketing materials / open days / student and community projects / local and national newspaper, radio and TV coverage / celebrities</a:t>
            </a:r>
          </a:p>
          <a:p>
            <a:pPr marL="0" indent="0" eaLnBrk="1" hangingPunct="1"/>
            <a:endParaRPr lang="en-GB" sz="1800" dirty="0" smtClean="0">
              <a:solidFill>
                <a:srgbClr val="FFFFFF"/>
              </a:solidFill>
            </a:endParaRPr>
          </a:p>
          <a:p>
            <a:pPr eaLnBrk="1" hangingPunct="1">
              <a:buFont typeface="Arial" charset="0"/>
              <a:buChar char="•"/>
            </a:pPr>
            <a:r>
              <a:rPr lang="en-GB" sz="1800" dirty="0">
                <a:solidFill>
                  <a:srgbClr val="FFFFFF"/>
                </a:solidFill>
              </a:rPr>
              <a:t>June 2010: £10k KT grant from University of Sheffield; how own and manage? </a:t>
            </a:r>
            <a:r>
              <a:rPr lang="en-GB" sz="1800" dirty="0" smtClean="0">
                <a:solidFill>
                  <a:srgbClr val="FFFFFF"/>
                </a:solidFill>
              </a:rPr>
              <a:t>(case studies)</a:t>
            </a:r>
            <a:endParaRPr lang="en-GB" sz="1800" dirty="0">
              <a:solidFill>
                <a:srgbClr val="FFFFFF"/>
              </a:solidFill>
            </a:endParaRPr>
          </a:p>
          <a:p>
            <a:pPr eaLnBrk="1" hangingPunct="1">
              <a:buFont typeface="Arial" charset="0"/>
              <a:buChar char="•"/>
            </a:pPr>
            <a:endParaRPr lang="en-GB" sz="1800" dirty="0">
              <a:solidFill>
                <a:srgbClr val="FFFFFF"/>
              </a:solidFill>
            </a:endParaRPr>
          </a:p>
          <a:p>
            <a:pPr eaLnBrk="1" hangingPunct="1">
              <a:buFont typeface="Arial" charset="0"/>
              <a:buChar char="•"/>
            </a:pPr>
            <a:r>
              <a:rPr lang="en-GB" sz="1800" dirty="0">
                <a:solidFill>
                  <a:srgbClr val="FFFFFF"/>
                </a:solidFill>
              </a:rPr>
              <a:t>Agreed to establish ‘Industrial Provident Society for Benefit of the the Community</a:t>
            </a:r>
            <a:r>
              <a:rPr lang="en-GB" sz="1800" dirty="0" smtClean="0">
                <a:solidFill>
                  <a:srgbClr val="FFFFFF"/>
                </a:solidFill>
              </a:rPr>
              <a:t>’</a:t>
            </a:r>
          </a:p>
          <a:p>
            <a:pPr lvl="1" eaLnBrk="1" hangingPunct="1">
              <a:buFont typeface="Lucida Grande"/>
              <a:buChar char="-"/>
            </a:pPr>
            <a:r>
              <a:rPr lang="en-GB" sz="1800" dirty="0">
                <a:solidFill>
                  <a:srgbClr val="FFFFFF"/>
                </a:solidFill>
              </a:rPr>
              <a:t>O</a:t>
            </a:r>
            <a:r>
              <a:rPr lang="en-GB" sz="1800" dirty="0" smtClean="0">
                <a:solidFill>
                  <a:srgbClr val="FFFFFF"/>
                </a:solidFill>
              </a:rPr>
              <a:t>wned </a:t>
            </a:r>
            <a:r>
              <a:rPr lang="en-GB" sz="1800" dirty="0">
                <a:solidFill>
                  <a:srgbClr val="FFFFFF"/>
                </a:solidFill>
              </a:rPr>
              <a:t>by members, but benefits also go to wider community. </a:t>
            </a:r>
            <a:r>
              <a:rPr lang="en-GB" sz="1800" dirty="0" smtClean="0">
                <a:solidFill>
                  <a:srgbClr val="FFFFFF"/>
                </a:solidFill>
              </a:rPr>
              <a:t>Will purchase </a:t>
            </a:r>
            <a:r>
              <a:rPr lang="en-GB" sz="1800" dirty="0">
                <a:solidFill>
                  <a:srgbClr val="FFFFFF"/>
                </a:solidFill>
              </a:rPr>
              <a:t>via </a:t>
            </a:r>
            <a:r>
              <a:rPr lang="en-GB" sz="1800" dirty="0" smtClean="0">
                <a:solidFill>
                  <a:srgbClr val="FFFFFF"/>
                </a:solidFill>
              </a:rPr>
              <a:t>community share issue (each holder, one vote)</a:t>
            </a:r>
          </a:p>
          <a:p>
            <a:pPr eaLnBrk="1" hangingPunct="1">
              <a:buFont typeface="Arial" charset="0"/>
              <a:buChar char="•"/>
            </a:pPr>
            <a:endParaRPr lang="en-GB" sz="1800" dirty="0">
              <a:solidFill>
                <a:srgbClr val="FFFFFF"/>
              </a:solidFill>
            </a:endParaRPr>
          </a:p>
          <a:p>
            <a:pPr eaLnBrk="1" hangingPunct="1">
              <a:buFont typeface="Arial" charset="0"/>
              <a:buChar char="•"/>
            </a:pPr>
            <a:r>
              <a:rPr lang="en-GB" sz="1800" dirty="0">
                <a:solidFill>
                  <a:srgbClr val="FFFFFF"/>
                </a:solidFill>
              </a:rPr>
              <a:t>September 2010: John Street Triangle Audit submitted to </a:t>
            </a:r>
            <a:r>
              <a:rPr lang="en-GB" sz="1800" dirty="0" smtClean="0">
                <a:solidFill>
                  <a:srgbClr val="FFFFFF"/>
                </a:solidFill>
              </a:rPr>
              <a:t>planners (student project)</a:t>
            </a:r>
          </a:p>
          <a:p>
            <a:pPr eaLnBrk="1" hangingPunct="1">
              <a:buFont typeface="Arial" charset="0"/>
              <a:buChar char="•"/>
            </a:pPr>
            <a:endParaRPr lang="en-GB" sz="1800" dirty="0">
              <a:solidFill>
                <a:srgbClr val="FFFFFF"/>
              </a:solidFill>
            </a:endParaRPr>
          </a:p>
          <a:p>
            <a:pPr eaLnBrk="1" hangingPunct="1">
              <a:buFont typeface="Arial" charset="0"/>
              <a:buChar char="•"/>
            </a:pPr>
            <a:endParaRPr lang="en-GB" sz="1800" dirty="0">
              <a:solidFill>
                <a:srgbClr val="FFFFFF"/>
              </a:solidFill>
            </a:endParaRPr>
          </a:p>
          <a:p>
            <a:pPr marL="0" indent="0" eaLnBrk="1" hangingPunct="1"/>
            <a:endParaRPr lang="en-GB" sz="1800" dirty="0" smtClean="0">
              <a:solidFill>
                <a:srgbClr val="FFFFFF"/>
              </a:solidFill>
            </a:endParaRPr>
          </a:p>
          <a:p>
            <a:pPr eaLnBrk="1" hangingPunct="1">
              <a:buFont typeface="Arial" charset="0"/>
              <a:buChar char="•"/>
            </a:pPr>
            <a:endParaRPr lang="en-GB" sz="1800" dirty="0">
              <a:solidFill>
                <a:srgbClr val="FFFFFF"/>
              </a:solidFill>
            </a:endParaRPr>
          </a:p>
          <a:p>
            <a:pPr marL="0" indent="0" eaLnBrk="1" hangingPunct="1"/>
            <a:endParaRPr lang="en-GB" sz="1800" dirty="0" smtClean="0">
              <a:solidFill>
                <a:srgbClr val="FFFFFF"/>
              </a:solidFill>
            </a:endParaRPr>
          </a:p>
          <a:p>
            <a:pPr marL="0" indent="0" eaLnBrk="1" hangingPunct="1"/>
            <a:endParaRPr lang="en-GB" sz="1800" dirty="0">
              <a:solidFill>
                <a:srgbClr val="FFFFFF"/>
              </a:solidFill>
            </a:endParaRPr>
          </a:p>
          <a:p>
            <a:pPr eaLnBrk="1" hangingPunct="1">
              <a:buFont typeface="Arial" charset="0"/>
              <a:buChar char="•"/>
            </a:pPr>
            <a:endParaRPr lang="en-GB" sz="1800" dirty="0">
              <a:solidFill>
                <a:srgbClr val="FFFFFF"/>
              </a:solidFill>
            </a:endParaRPr>
          </a:p>
          <a:p>
            <a:pPr eaLnBrk="1" hangingPunct="1">
              <a:buFont typeface="Arial" charset="0"/>
              <a:buChar char="•"/>
            </a:pPr>
            <a:endParaRPr lang="en-GB" sz="1800" dirty="0">
              <a:solidFill>
                <a:srgbClr val="FFFFFF"/>
              </a:solidFill>
            </a:endParaRPr>
          </a:p>
          <a:p>
            <a:pPr eaLnBrk="1" hangingPunct="1">
              <a:buFont typeface="Arial" charset="0"/>
              <a:buChar char="•"/>
            </a:pPr>
            <a:endParaRPr lang="en-GB" sz="1800" dirty="0">
              <a:solidFill>
                <a:srgbClr val="FFFFFF"/>
              </a:solidFill>
            </a:endParaRPr>
          </a:p>
          <a:p>
            <a:pPr eaLnBrk="1" hangingPunct="1">
              <a:buFont typeface="Arial" charset="0"/>
              <a:buChar char="•"/>
            </a:pPr>
            <a:endParaRPr lang="en-GB" sz="1800" dirty="0">
              <a:solidFill>
                <a:srgbClr val="FFFFFF"/>
              </a:solidFill>
            </a:endParaRPr>
          </a:p>
          <a:p>
            <a:pPr eaLnBrk="1" hangingPunct="1">
              <a:buFont typeface="Arial" charset="0"/>
              <a:buChar char="•"/>
            </a:pPr>
            <a:endParaRPr lang="en-GB" sz="1800" dirty="0" smtClean="0">
              <a:solidFill>
                <a:srgbClr val="FFFFFF"/>
              </a:solidFill>
            </a:endParaRPr>
          </a:p>
          <a:p>
            <a:pPr marL="0" indent="0" eaLnBrk="1" hangingPunct="1"/>
            <a:endParaRPr lang="en-GB" sz="1800" dirty="0" smtClean="0">
              <a:solidFill>
                <a:srgbClr val="FFFFFF"/>
              </a:solidFill>
            </a:endParaRPr>
          </a:p>
          <a:p>
            <a:pPr eaLnBrk="1" hangingPunct="1">
              <a:buFont typeface="Arial" charset="0"/>
              <a:buChar char="•"/>
            </a:pPr>
            <a:endParaRPr lang="en-GB" sz="1800" dirty="0">
              <a:solidFill>
                <a:srgbClr val="FFFFFF"/>
              </a:solidFill>
            </a:endParaRPr>
          </a:p>
          <a:p>
            <a:pPr eaLnBrk="1" hangingPunct="1">
              <a:buFont typeface="Arial" charset="0"/>
              <a:buChar char="•"/>
            </a:pPr>
            <a:endParaRPr lang="en-GB" sz="1800" dirty="0">
              <a:solidFill>
                <a:srgbClr val="FFFFFF"/>
              </a:solidFill>
            </a:endParaRPr>
          </a:p>
        </p:txBody>
      </p:sp>
    </p:spTree>
    <p:extLst>
      <p:ext uri="{BB962C8B-B14F-4D97-AF65-F5344CB8AC3E}">
        <p14:creationId xmlns:p14="http://schemas.microsoft.com/office/powerpoint/2010/main" val="472399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822" name="Picture 1" descr="Screen Shot 2014-02-17 at 12.40.35.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 descr="Screen Shot 2014-02-17 at 13.13.01.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79838" y="11113"/>
            <a:ext cx="1900237"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1" descr="Knives.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63713" y="0"/>
            <a:ext cx="2016125"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p:cNvSpPr txBox="1">
            <a:spLocks noChangeArrowheads="1"/>
          </p:cNvSpPr>
          <p:nvPr/>
        </p:nvSpPr>
        <p:spPr bwMode="auto">
          <a:xfrm>
            <a:off x="33712" y="2710075"/>
            <a:ext cx="4250256"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GB" sz="1800" dirty="0" smtClean="0">
                <a:solidFill>
                  <a:srgbClr val="FFFFFF"/>
                </a:solidFill>
              </a:rPr>
              <a:t>January 2011: Pro bono costing</a:t>
            </a:r>
          </a:p>
          <a:p>
            <a:pPr eaLnBrk="1" hangingPunct="1">
              <a:buFont typeface="Arial" charset="0"/>
              <a:buChar char="•"/>
            </a:pPr>
            <a:endParaRPr lang="en-GB" sz="1800" dirty="0">
              <a:solidFill>
                <a:srgbClr val="FFFFFF"/>
              </a:solidFill>
            </a:endParaRPr>
          </a:p>
          <a:p>
            <a:pPr eaLnBrk="1" hangingPunct="1">
              <a:buFont typeface="Arial" charset="0"/>
              <a:buChar char="•"/>
            </a:pPr>
            <a:r>
              <a:rPr lang="en-GB" sz="1800" dirty="0" smtClean="0">
                <a:solidFill>
                  <a:srgbClr val="FFFFFF"/>
                </a:solidFill>
              </a:rPr>
              <a:t>March </a:t>
            </a:r>
            <a:r>
              <a:rPr lang="en-GB" sz="1800" dirty="0">
                <a:solidFill>
                  <a:srgbClr val="FFFFFF"/>
                </a:solidFill>
              </a:rPr>
              <a:t>2011: Online petition, 1,500 signatures</a:t>
            </a:r>
          </a:p>
          <a:p>
            <a:pPr eaLnBrk="1" hangingPunct="1">
              <a:buFont typeface="Arial" charset="0"/>
              <a:buChar char="•"/>
            </a:pPr>
            <a:endParaRPr lang="en-GB" sz="1800" dirty="0">
              <a:solidFill>
                <a:srgbClr val="FFFFFF"/>
              </a:solidFill>
            </a:endParaRPr>
          </a:p>
          <a:p>
            <a:pPr eaLnBrk="1" hangingPunct="1">
              <a:buFont typeface="Arial" charset="0"/>
              <a:buChar char="•"/>
            </a:pPr>
            <a:r>
              <a:rPr lang="en-GB" sz="1800" dirty="0">
                <a:solidFill>
                  <a:srgbClr val="FFFFFF"/>
                </a:solidFill>
              </a:rPr>
              <a:t>Council indicate </a:t>
            </a:r>
            <a:r>
              <a:rPr lang="en-GB" sz="1800" dirty="0" smtClean="0">
                <a:solidFill>
                  <a:srgbClr val="FFFFFF"/>
                </a:solidFill>
              </a:rPr>
              <a:t>informally that may </a:t>
            </a:r>
            <a:r>
              <a:rPr lang="en-GB" sz="1800" dirty="0">
                <a:solidFill>
                  <a:srgbClr val="FFFFFF"/>
                </a:solidFill>
              </a:rPr>
              <a:t>refuse owners’ application and showed support for buyout (huge number of objections, including MPs</a:t>
            </a:r>
            <a:r>
              <a:rPr lang="en-GB" sz="1800" dirty="0" smtClean="0">
                <a:solidFill>
                  <a:srgbClr val="FFFFFF"/>
                </a:solidFill>
              </a:rPr>
              <a:t>)</a:t>
            </a:r>
          </a:p>
          <a:p>
            <a:pPr eaLnBrk="1" hangingPunct="1">
              <a:buFont typeface="Arial" charset="0"/>
              <a:buChar char="•"/>
            </a:pPr>
            <a:endParaRPr lang="en-GB" sz="1800" dirty="0">
              <a:solidFill>
                <a:srgbClr val="FFFFFF"/>
              </a:solidFill>
            </a:endParaRPr>
          </a:p>
          <a:p>
            <a:pPr eaLnBrk="1" hangingPunct="1">
              <a:buFont typeface="Arial" charset="0"/>
              <a:buChar char="•"/>
            </a:pPr>
            <a:r>
              <a:rPr lang="en-GB" sz="1800" dirty="0" smtClean="0">
                <a:solidFill>
                  <a:srgbClr val="FFFFFF"/>
                </a:solidFill>
              </a:rPr>
              <a:t>Pro </a:t>
            </a:r>
            <a:r>
              <a:rPr lang="en-GB" sz="1800" dirty="0">
                <a:solidFill>
                  <a:srgbClr val="FFFFFF"/>
                </a:solidFill>
              </a:rPr>
              <a:t>bono negotiation support from well known local businesspeople; owners get reality check</a:t>
            </a:r>
          </a:p>
          <a:p>
            <a:pPr marL="0" indent="0" eaLnBrk="1" hangingPunct="1"/>
            <a:endParaRPr lang="en-GB" sz="1800" dirty="0">
              <a:solidFill>
                <a:srgbClr val="FFFFFF"/>
              </a:solidFill>
            </a:endParaRPr>
          </a:p>
        </p:txBody>
      </p:sp>
      <p:sp>
        <p:nvSpPr>
          <p:cNvPr id="3" name="Rectangle 2"/>
          <p:cNvSpPr/>
          <p:nvPr/>
        </p:nvSpPr>
        <p:spPr>
          <a:xfrm>
            <a:off x="4572000" y="2699042"/>
            <a:ext cx="4572000" cy="4247317"/>
          </a:xfrm>
          <a:prstGeom prst="rect">
            <a:avLst/>
          </a:prstGeom>
        </p:spPr>
        <p:txBody>
          <a:bodyPr>
            <a:spAutoFit/>
          </a:bodyPr>
          <a:lstStyle/>
          <a:p>
            <a:pPr marL="285750" indent="-285750">
              <a:buFont typeface="Arial"/>
              <a:buChar char="•"/>
            </a:pPr>
            <a:r>
              <a:rPr lang="en-GB" dirty="0">
                <a:solidFill>
                  <a:srgbClr val="FFFFFF"/>
                </a:solidFill>
              </a:rPr>
              <a:t>May 2011: Business plan completed (with pro bono support from Cooperative Enterprise Hub)</a:t>
            </a:r>
          </a:p>
          <a:p>
            <a:pPr marL="285750" indent="-285750" eaLnBrk="1" hangingPunct="1">
              <a:buFont typeface="Arial"/>
              <a:buChar char="•"/>
            </a:pPr>
            <a:endParaRPr lang="en-GB" dirty="0" smtClean="0">
              <a:solidFill>
                <a:srgbClr val="FFFFFF"/>
              </a:solidFill>
            </a:endParaRPr>
          </a:p>
          <a:p>
            <a:pPr marL="285750" indent="-285750" eaLnBrk="1" hangingPunct="1">
              <a:buFont typeface="Arial"/>
              <a:buChar char="•"/>
            </a:pPr>
            <a:r>
              <a:rPr lang="en-GB" dirty="0" smtClean="0">
                <a:solidFill>
                  <a:srgbClr val="FFFFFF"/>
                </a:solidFill>
              </a:rPr>
              <a:t>May 2011: Owners withdraw planning application</a:t>
            </a:r>
          </a:p>
          <a:p>
            <a:pPr marL="285750" indent="-285750" eaLnBrk="1" hangingPunct="1">
              <a:buFont typeface="Arial"/>
              <a:buChar char="•"/>
            </a:pPr>
            <a:endParaRPr lang="en-GB" dirty="0">
              <a:solidFill>
                <a:srgbClr val="FFFFFF"/>
              </a:solidFill>
            </a:endParaRPr>
          </a:p>
          <a:p>
            <a:pPr marL="285750" indent="-285750" eaLnBrk="1" hangingPunct="1">
              <a:buFont typeface="Arial"/>
              <a:buChar char="•"/>
            </a:pPr>
            <a:r>
              <a:rPr lang="en-GB" dirty="0" smtClean="0">
                <a:solidFill>
                  <a:srgbClr val="FFFFFF"/>
                </a:solidFill>
              </a:rPr>
              <a:t>June </a:t>
            </a:r>
            <a:r>
              <a:rPr lang="en-GB" dirty="0">
                <a:solidFill>
                  <a:srgbClr val="FFFFFF"/>
                </a:solidFill>
              </a:rPr>
              <a:t>2011: Share issue </a:t>
            </a:r>
            <a:r>
              <a:rPr lang="en-GB" dirty="0" smtClean="0">
                <a:solidFill>
                  <a:srgbClr val="FFFFFF"/>
                </a:solidFill>
              </a:rPr>
              <a:t>launched, £450,000 target</a:t>
            </a:r>
          </a:p>
          <a:p>
            <a:pPr marL="285750" indent="-285750" eaLnBrk="1" hangingPunct="1">
              <a:buFont typeface="Arial"/>
              <a:buChar char="•"/>
            </a:pPr>
            <a:endParaRPr lang="en-GB" dirty="0">
              <a:solidFill>
                <a:srgbClr val="FFFFFF"/>
              </a:solidFill>
            </a:endParaRPr>
          </a:p>
          <a:p>
            <a:pPr marL="285750" indent="-285750" eaLnBrk="1" hangingPunct="1">
              <a:buFont typeface="Arial"/>
              <a:buChar char="•"/>
            </a:pPr>
            <a:r>
              <a:rPr lang="en-GB" dirty="0" smtClean="0">
                <a:solidFill>
                  <a:srgbClr val="FFFFFF"/>
                </a:solidFill>
              </a:rPr>
              <a:t>June 2011: John Street Triangle designated conservation area to prohibit housing redevelopment</a:t>
            </a:r>
            <a:endParaRPr lang="en-GB" dirty="0">
              <a:solidFill>
                <a:srgbClr val="FFFFFF"/>
              </a:solidFill>
            </a:endParaRPr>
          </a:p>
          <a:p>
            <a:pPr eaLnBrk="1" hangingPunct="1"/>
            <a:endParaRPr lang="en-GB" dirty="0">
              <a:solidFill>
                <a:srgbClr val="FFFFFF"/>
              </a:solidFill>
            </a:endParaRPr>
          </a:p>
          <a:p>
            <a:pPr marL="285750" indent="-285750" eaLnBrk="1" hangingPunct="1">
              <a:buFont typeface="Arial"/>
              <a:buChar char="•"/>
            </a:pPr>
            <a:endParaRPr lang="en-GB" dirty="0">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5"/>
          <p:cNvSpPr txBox="1">
            <a:spLocks noChangeArrowheads="1"/>
          </p:cNvSpPr>
          <p:nvPr/>
        </p:nvSpPr>
        <p:spPr bwMode="auto">
          <a:xfrm>
            <a:off x="0" y="2780928"/>
            <a:ext cx="9144000" cy="507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a:buChar char="•"/>
            </a:pPr>
            <a:r>
              <a:rPr lang="en-GB" sz="1800" dirty="0" smtClean="0">
                <a:solidFill>
                  <a:srgbClr val="FFFFFF"/>
                </a:solidFill>
              </a:rPr>
              <a:t>2011 </a:t>
            </a:r>
            <a:r>
              <a:rPr lang="en-GB" sz="1800" dirty="0">
                <a:solidFill>
                  <a:srgbClr val="FFFFFF"/>
                </a:solidFill>
              </a:rPr>
              <a:t>Sheffield City Council – £250 for start-up costs</a:t>
            </a:r>
          </a:p>
          <a:p>
            <a:pPr eaLnBrk="1" hangingPunct="1">
              <a:buFont typeface="Arial"/>
              <a:buChar char="•"/>
            </a:pPr>
            <a:r>
              <a:rPr lang="en-GB" sz="1800" dirty="0" smtClean="0">
                <a:solidFill>
                  <a:srgbClr val="FFFFFF"/>
                </a:solidFill>
              </a:rPr>
              <a:t>2011 South Yorkshire Community Fund – £5000 for open days</a:t>
            </a:r>
          </a:p>
          <a:p>
            <a:pPr eaLnBrk="1" hangingPunct="1">
              <a:buFont typeface="Arial"/>
              <a:buChar char="•"/>
            </a:pPr>
            <a:r>
              <a:rPr lang="en-GB" sz="1800" dirty="0" smtClean="0">
                <a:solidFill>
                  <a:srgbClr val="FFFFFF"/>
                </a:solidFill>
              </a:rPr>
              <a:t>2011 Sheffield City Council / Community Assembly – £7000 for survey costs</a:t>
            </a:r>
          </a:p>
          <a:p>
            <a:pPr eaLnBrk="1" hangingPunct="1">
              <a:buFont typeface="Arial"/>
              <a:buChar char="•"/>
            </a:pPr>
            <a:r>
              <a:rPr lang="en-GB" sz="1800" dirty="0" smtClean="0">
                <a:solidFill>
                  <a:srgbClr val="FFFFFF"/>
                </a:solidFill>
              </a:rPr>
              <a:t>2011 and 2012 Sheffield Town Trust – £6700 for purchase </a:t>
            </a:r>
            <a:r>
              <a:rPr lang="en-GB" sz="1800" dirty="0">
                <a:solidFill>
                  <a:srgbClr val="FFFFFF"/>
                </a:solidFill>
              </a:rPr>
              <a:t>process and </a:t>
            </a:r>
            <a:r>
              <a:rPr lang="en-GB" sz="1800" dirty="0" smtClean="0">
                <a:solidFill>
                  <a:srgbClr val="FFFFFF"/>
                </a:solidFill>
              </a:rPr>
              <a:t>campaigning </a:t>
            </a:r>
          </a:p>
          <a:p>
            <a:pPr eaLnBrk="1" hangingPunct="1">
              <a:buFont typeface="Arial"/>
              <a:buChar char="•"/>
            </a:pPr>
            <a:r>
              <a:rPr lang="en-GB" sz="1800" dirty="0" smtClean="0">
                <a:solidFill>
                  <a:srgbClr val="FFFFFF"/>
                </a:solidFill>
              </a:rPr>
              <a:t>2011 and 2012 South Yorkshire Key Fund – £25,000 grant for CBS / share purchase</a:t>
            </a:r>
          </a:p>
          <a:p>
            <a:pPr eaLnBrk="1" hangingPunct="1">
              <a:buFont typeface="Arial"/>
              <a:buChar char="•"/>
            </a:pPr>
            <a:r>
              <a:rPr lang="en-GB" sz="1800" dirty="0" smtClean="0">
                <a:solidFill>
                  <a:srgbClr val="FFFFFF"/>
                </a:solidFill>
              </a:rPr>
              <a:t>2012 J G Graves Trust – £1500 for renovating stone portico</a:t>
            </a:r>
          </a:p>
          <a:p>
            <a:pPr eaLnBrk="1" hangingPunct="1">
              <a:buFont typeface="Arial"/>
              <a:buChar char="•"/>
            </a:pPr>
            <a:r>
              <a:rPr lang="en-GB" sz="1800" dirty="0" smtClean="0">
                <a:solidFill>
                  <a:srgbClr val="FFFFFF"/>
                </a:solidFill>
              </a:rPr>
              <a:t>2012 Freshgate Trust Foundation – £1000 for purchase process</a:t>
            </a:r>
          </a:p>
          <a:p>
            <a:pPr eaLnBrk="1" hangingPunct="1">
              <a:buFont typeface="Arial"/>
              <a:buChar char="•"/>
            </a:pPr>
            <a:r>
              <a:rPr lang="en-GB" sz="1800" dirty="0" smtClean="0">
                <a:solidFill>
                  <a:srgbClr val="FFFFFF"/>
                </a:solidFill>
              </a:rPr>
              <a:t>2012 Architectural </a:t>
            </a:r>
            <a:r>
              <a:rPr lang="en-GB" sz="1800" dirty="0">
                <a:solidFill>
                  <a:srgbClr val="FFFFFF"/>
                </a:solidFill>
              </a:rPr>
              <a:t>Heritage Fund CSG – £</a:t>
            </a:r>
            <a:r>
              <a:rPr lang="en-GB" sz="1800" dirty="0" smtClean="0">
                <a:solidFill>
                  <a:srgbClr val="FFFFFF"/>
                </a:solidFill>
              </a:rPr>
              <a:t>10,000 </a:t>
            </a:r>
            <a:r>
              <a:rPr lang="en-GB" sz="1800" dirty="0">
                <a:solidFill>
                  <a:srgbClr val="FFFFFF"/>
                </a:solidFill>
              </a:rPr>
              <a:t>for initial development </a:t>
            </a:r>
            <a:r>
              <a:rPr lang="en-GB" sz="1800" dirty="0" smtClean="0">
                <a:solidFill>
                  <a:srgbClr val="FFFFFF"/>
                </a:solidFill>
              </a:rPr>
              <a:t>costs</a:t>
            </a:r>
          </a:p>
          <a:p>
            <a:pPr eaLnBrk="1" hangingPunct="1">
              <a:buFont typeface="Arial"/>
              <a:buChar char="•"/>
            </a:pPr>
            <a:r>
              <a:rPr lang="en-GB" sz="1800" dirty="0">
                <a:solidFill>
                  <a:srgbClr val="FFFFFF"/>
                </a:solidFill>
              </a:rPr>
              <a:t>2013 Architectural Heritage Fund Loan – £</a:t>
            </a:r>
            <a:r>
              <a:rPr lang="en-GB" sz="1800" dirty="0" smtClean="0">
                <a:solidFill>
                  <a:srgbClr val="FFFFFF"/>
                </a:solidFill>
              </a:rPr>
              <a:t>200,000 </a:t>
            </a:r>
            <a:r>
              <a:rPr lang="en-GB" sz="1800" dirty="0">
                <a:solidFill>
                  <a:srgbClr val="FFFFFF"/>
                </a:solidFill>
              </a:rPr>
              <a:t>acquisition </a:t>
            </a:r>
            <a:r>
              <a:rPr lang="en-GB" sz="1800" dirty="0" smtClean="0">
                <a:solidFill>
                  <a:srgbClr val="FFFFFF"/>
                </a:solidFill>
              </a:rPr>
              <a:t>loan (bridges gap)</a:t>
            </a:r>
          </a:p>
          <a:p>
            <a:pPr eaLnBrk="1" hangingPunct="1">
              <a:buFont typeface="Arial"/>
              <a:buChar char="•"/>
            </a:pPr>
            <a:endParaRPr lang="en-GB" sz="1800" dirty="0" smtClean="0">
              <a:solidFill>
                <a:srgbClr val="FFFFFF"/>
              </a:solidFill>
            </a:endParaRPr>
          </a:p>
          <a:p>
            <a:pPr eaLnBrk="1" hangingPunct="1">
              <a:buFont typeface="Arial"/>
              <a:buChar char="•"/>
            </a:pPr>
            <a:r>
              <a:rPr lang="en-GB" sz="1800" dirty="0" smtClean="0">
                <a:solidFill>
                  <a:srgbClr val="FFFFFF"/>
                </a:solidFill>
              </a:rPr>
              <a:t>Individual </a:t>
            </a:r>
            <a:r>
              <a:rPr lang="en-GB" sz="1800" dirty="0">
                <a:solidFill>
                  <a:srgbClr val="FFFFFF"/>
                </a:solidFill>
              </a:rPr>
              <a:t>Donors – £</a:t>
            </a:r>
            <a:r>
              <a:rPr lang="en-GB" sz="1800" dirty="0" smtClean="0">
                <a:solidFill>
                  <a:srgbClr val="FFFFFF"/>
                </a:solidFill>
              </a:rPr>
              <a:t>5000</a:t>
            </a:r>
          </a:p>
          <a:p>
            <a:pPr eaLnBrk="1" hangingPunct="1">
              <a:buFont typeface="Arial"/>
              <a:buChar char="•"/>
            </a:pPr>
            <a:r>
              <a:rPr lang="en-GB" sz="1800" dirty="0" smtClean="0">
                <a:solidFill>
                  <a:srgbClr val="FFFFFF"/>
                </a:solidFill>
              </a:rPr>
              <a:t>Community Share Issue – £260,000 (500+ shareholders, £100-£20,000, Jun 2011–Nov 2013)</a:t>
            </a:r>
          </a:p>
          <a:p>
            <a:pPr eaLnBrk="1" hangingPunct="1">
              <a:buFont typeface="Arial"/>
              <a:buChar char="•"/>
            </a:pPr>
            <a:r>
              <a:rPr lang="en-GB" sz="1800" dirty="0" smtClean="0">
                <a:solidFill>
                  <a:srgbClr val="FFFFFF"/>
                </a:solidFill>
              </a:rPr>
              <a:t>Community Bonds – £103,000 (3 and 5 year)</a:t>
            </a:r>
          </a:p>
          <a:p>
            <a:pPr marL="0" indent="0" eaLnBrk="1" hangingPunct="1"/>
            <a:endParaRPr lang="en-GB" sz="1800" dirty="0" smtClean="0">
              <a:solidFill>
                <a:srgbClr val="FFFFFF"/>
              </a:solidFill>
            </a:endParaRPr>
          </a:p>
          <a:p>
            <a:pPr marL="0" indent="0" eaLnBrk="1" hangingPunct="1"/>
            <a:endParaRPr lang="en-GB" sz="1800" dirty="0" smtClean="0">
              <a:solidFill>
                <a:srgbClr val="FFFFFF"/>
              </a:solidFill>
            </a:endParaRPr>
          </a:p>
          <a:p>
            <a:pPr eaLnBrk="1" hangingPunct="1">
              <a:buFont typeface="Arial" charset="0"/>
              <a:buChar char="•"/>
            </a:pPr>
            <a:endParaRPr lang="en-GB" sz="1800" dirty="0">
              <a:solidFill>
                <a:srgbClr val="FFFFFF"/>
              </a:solidFill>
            </a:endParaRPr>
          </a:p>
          <a:p>
            <a:pPr eaLnBrk="1" hangingPunct="1">
              <a:buFont typeface="Arial" charset="0"/>
              <a:buChar char="•"/>
            </a:pPr>
            <a:endParaRPr lang="en-GB" sz="1800" dirty="0">
              <a:solidFill>
                <a:srgbClr val="FFFFFF"/>
              </a:solidFill>
            </a:endParaRPr>
          </a:p>
        </p:txBody>
      </p:sp>
      <p:sp>
        <p:nvSpPr>
          <p:cNvPr id="2" name="Rectangle 1"/>
          <p:cNvSpPr/>
          <p:nvPr/>
        </p:nvSpPr>
        <p:spPr>
          <a:xfrm>
            <a:off x="5796136" y="404664"/>
            <a:ext cx="3168352" cy="2031325"/>
          </a:xfrm>
          <a:prstGeom prst="rect">
            <a:avLst/>
          </a:prstGeom>
        </p:spPr>
        <p:txBody>
          <a:bodyPr wrap="square">
            <a:spAutoFit/>
          </a:bodyPr>
          <a:lstStyle/>
          <a:p>
            <a:pPr marL="0" indent="0" eaLnBrk="1" hangingPunct="1"/>
            <a:r>
              <a:rPr lang="en-GB" b="1" dirty="0" smtClean="0">
                <a:solidFill>
                  <a:srgbClr val="FFFFFF"/>
                </a:solidFill>
              </a:rPr>
              <a:t>Total Raised: </a:t>
            </a:r>
            <a:r>
              <a:rPr lang="en-GB" b="1" dirty="0">
                <a:solidFill>
                  <a:srgbClr val="FFFFFF"/>
                </a:solidFill>
              </a:rPr>
              <a:t>£</a:t>
            </a:r>
            <a:r>
              <a:rPr lang="en-GB" b="1" dirty="0" smtClean="0">
                <a:solidFill>
                  <a:srgbClr val="FFFFFF"/>
                </a:solidFill>
              </a:rPr>
              <a:t>624,450</a:t>
            </a:r>
          </a:p>
          <a:p>
            <a:pPr marL="0" indent="0" eaLnBrk="1" hangingPunct="1"/>
            <a:endParaRPr lang="en-GB" b="1" dirty="0" smtClean="0">
              <a:solidFill>
                <a:srgbClr val="FFFFFF"/>
              </a:solidFill>
            </a:endParaRPr>
          </a:p>
          <a:p>
            <a:pPr marL="0" indent="0" eaLnBrk="1" hangingPunct="1"/>
            <a:endParaRPr lang="en-GB" b="1" dirty="0">
              <a:solidFill>
                <a:srgbClr val="FFFFFF"/>
              </a:solidFill>
            </a:endParaRPr>
          </a:p>
          <a:p>
            <a:r>
              <a:rPr lang="en-GB" dirty="0">
                <a:solidFill>
                  <a:srgbClr val="FFFFFF"/>
                </a:solidFill>
              </a:rPr>
              <a:t>Community: £367,000 (59%</a:t>
            </a:r>
            <a:r>
              <a:rPr lang="en-GB" dirty="0" smtClean="0">
                <a:solidFill>
                  <a:srgbClr val="FFFFFF"/>
                </a:solidFill>
              </a:rPr>
              <a:t>)</a:t>
            </a:r>
          </a:p>
          <a:p>
            <a:endParaRPr lang="en-GB" dirty="0" smtClean="0">
              <a:solidFill>
                <a:srgbClr val="FFFFFF"/>
              </a:solidFill>
            </a:endParaRPr>
          </a:p>
          <a:p>
            <a:r>
              <a:rPr lang="en-GB" dirty="0" smtClean="0">
                <a:solidFill>
                  <a:srgbClr val="FFFFFF"/>
                </a:solidFill>
              </a:rPr>
              <a:t>Liabilities</a:t>
            </a:r>
            <a:r>
              <a:rPr lang="en-GB" dirty="0">
                <a:solidFill>
                  <a:srgbClr val="FFFFFF"/>
                </a:solidFill>
              </a:rPr>
              <a:t>: £303,000 (49%</a:t>
            </a:r>
            <a:r>
              <a:rPr lang="en-GB" dirty="0" smtClean="0">
                <a:solidFill>
                  <a:srgbClr val="FFFFFF"/>
                </a:solidFill>
              </a:rPr>
              <a:t>)</a:t>
            </a:r>
            <a:endParaRPr lang="en-GB" dirty="0">
              <a:solidFill>
                <a:srgbClr val="FFFFFF"/>
              </a:solidFill>
            </a:endParaRPr>
          </a:p>
          <a:p>
            <a:pPr marL="0" indent="0" eaLnBrk="1" hangingPunct="1"/>
            <a:endParaRPr lang="en-GB" dirty="0" smtClean="0">
              <a:solidFill>
                <a:srgbClr val="FFFFFF"/>
              </a:solidFill>
            </a:endParaRPr>
          </a:p>
        </p:txBody>
      </p:sp>
      <p:pic>
        <p:nvPicPr>
          <p:cNvPr id="3" name="Picture 2" descr="Screen Shot 2014-02-20 at 19.24.42.png"/>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6000"/>
                    </a14:imgEffect>
                    <a14:imgEffect>
                      <a14:brightnessContrast bright="-17000" contrast="9000"/>
                    </a14:imgEffect>
                  </a14:imgLayer>
                </a14:imgProps>
              </a:ext>
              <a:ext uri="{28A0092B-C50C-407E-A947-70E740481C1C}">
                <a14:useLocalDpi xmlns:a14="http://schemas.microsoft.com/office/drawing/2010/main"/>
              </a:ext>
            </a:extLst>
          </a:blip>
          <a:srcRect/>
          <a:stretch/>
        </p:blipFill>
        <p:spPr>
          <a:xfrm>
            <a:off x="0" y="1"/>
            <a:ext cx="5544000" cy="2675748"/>
          </a:xfrm>
          <a:prstGeom prst="rect">
            <a:avLst/>
          </a:prstGeom>
        </p:spPr>
      </p:pic>
    </p:spTree>
    <p:extLst>
      <p:ext uri="{BB962C8B-B14F-4D97-AF65-F5344CB8AC3E}">
        <p14:creationId xmlns:p14="http://schemas.microsoft.com/office/powerpoint/2010/main" val="945051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8" descr="2776_1129816174010_1485396590_338104_4703801_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508104" y="1407479"/>
            <a:ext cx="3635896" cy="54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620688"/>
            <a:ext cx="4572000" cy="5355313"/>
          </a:xfrm>
          <a:prstGeom prst="rect">
            <a:avLst/>
          </a:prstGeom>
        </p:spPr>
        <p:txBody>
          <a:bodyPr>
            <a:spAutoFit/>
          </a:bodyPr>
          <a:lstStyle/>
          <a:p>
            <a:pPr marL="285750" indent="-285750">
              <a:buFont typeface="Arial"/>
              <a:buChar char="•"/>
            </a:pPr>
            <a:r>
              <a:rPr lang="en-US" dirty="0" smtClean="0">
                <a:solidFill>
                  <a:srgbClr val="FFFFFF"/>
                </a:solidFill>
              </a:rPr>
              <a:t>March 2012: Owners agree in principle to £420,000 purchase price</a:t>
            </a:r>
          </a:p>
          <a:p>
            <a:pPr marL="285750" indent="-285750">
              <a:buFont typeface="Arial"/>
              <a:buChar char="•"/>
            </a:pPr>
            <a:endParaRPr lang="en-US" dirty="0">
              <a:solidFill>
                <a:srgbClr val="FFFFFF"/>
              </a:solidFill>
            </a:endParaRPr>
          </a:p>
          <a:p>
            <a:pPr marL="285750" indent="-285750">
              <a:buFont typeface="Arial"/>
              <a:buChar char="•"/>
            </a:pPr>
            <a:r>
              <a:rPr lang="en-US" dirty="0" smtClean="0">
                <a:solidFill>
                  <a:srgbClr val="FFFFFF"/>
                </a:solidFill>
              </a:rPr>
              <a:t>March 2013: PWLS receives keys to Works, delayed due to contractual agreement</a:t>
            </a:r>
          </a:p>
          <a:p>
            <a:pPr marL="285750" indent="-285750">
              <a:buFont typeface="Arial"/>
              <a:buChar char="•"/>
            </a:pPr>
            <a:endParaRPr lang="en-US" dirty="0">
              <a:solidFill>
                <a:srgbClr val="FFFFFF"/>
              </a:solidFill>
            </a:endParaRPr>
          </a:p>
          <a:p>
            <a:pPr marL="285750" indent="-285750">
              <a:buFont typeface="Arial"/>
              <a:buChar char="•"/>
            </a:pPr>
            <a:r>
              <a:rPr lang="en-GB" dirty="0">
                <a:solidFill>
                  <a:srgbClr val="FFFFFF"/>
                </a:solidFill>
              </a:rPr>
              <a:t>The deal involves a staged </a:t>
            </a:r>
            <a:r>
              <a:rPr lang="en-GB" dirty="0" smtClean="0">
                <a:solidFill>
                  <a:srgbClr val="FFFFFF"/>
                </a:solidFill>
              </a:rPr>
              <a:t>purchase, £260,000 up front and £160 over 4-years</a:t>
            </a:r>
          </a:p>
          <a:p>
            <a:pPr marL="285750" indent="-285750">
              <a:buFont typeface="Arial"/>
              <a:buChar char="•"/>
            </a:pPr>
            <a:endParaRPr lang="en-US" dirty="0" smtClean="0">
              <a:solidFill>
                <a:srgbClr val="FFFFFF"/>
              </a:solidFill>
            </a:endParaRPr>
          </a:p>
          <a:p>
            <a:r>
              <a:rPr lang="en-US" dirty="0" smtClean="0">
                <a:solidFill>
                  <a:srgbClr val="FFFFFF"/>
                </a:solidFill>
              </a:rPr>
              <a:t>“</a:t>
            </a:r>
            <a:r>
              <a:rPr lang="en-US" dirty="0">
                <a:solidFill>
                  <a:srgbClr val="FFFFFF"/>
                </a:solidFill>
              </a:rPr>
              <a:t>...one of the biggest community buy-outs in the country should guarantee that the building where stainless steel cutlery was invented can continue to house craftspeople, who plan to teach their inherited skills to young people in Sheffield.” </a:t>
            </a:r>
            <a:r>
              <a:rPr lang="en-US" dirty="0" smtClean="0">
                <a:solidFill>
                  <a:srgbClr val="FFFFFF"/>
                </a:solidFill>
              </a:rPr>
              <a:t>(The </a:t>
            </a:r>
            <a:r>
              <a:rPr lang="en-US" dirty="0">
                <a:solidFill>
                  <a:srgbClr val="FFFFFF"/>
                </a:solidFill>
              </a:rPr>
              <a:t>Guardian, </a:t>
            </a:r>
            <a:r>
              <a:rPr lang="en-US" dirty="0" smtClean="0">
                <a:solidFill>
                  <a:srgbClr val="FFFFFF"/>
                </a:solidFill>
              </a:rPr>
              <a:t>24/02/2013)</a:t>
            </a:r>
          </a:p>
          <a:p>
            <a:endParaRPr lang="en-US" dirty="0">
              <a:solidFill>
                <a:srgbClr val="FFFFFF"/>
              </a:solidFill>
            </a:endParaRPr>
          </a:p>
        </p:txBody>
      </p:sp>
    </p:spTree>
    <p:extLst>
      <p:ext uri="{BB962C8B-B14F-4D97-AF65-F5344CB8AC3E}">
        <p14:creationId xmlns:p14="http://schemas.microsoft.com/office/powerpoint/2010/main" val="1576176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12148</TotalTime>
  <Words>2750</Words>
  <Application>Microsoft Office PowerPoint</Application>
  <PresentationFormat>On-screen Show (4:3)</PresentationFormat>
  <Paragraphs>275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Re-use of vacant / under-utilised industrial buildings     Dr Simon Parris  Department of Town and Regional Planning,  University of Sheffield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Sheffield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Sheffield City Council</dc:creator>
  <cp:lastModifiedBy>Sara Parratt-halbert</cp:lastModifiedBy>
  <cp:revision>326</cp:revision>
  <cp:lastPrinted>2013-04-29T23:06:32Z</cp:lastPrinted>
  <dcterms:created xsi:type="dcterms:W3CDTF">2013-01-21T11:28:31Z</dcterms:created>
  <dcterms:modified xsi:type="dcterms:W3CDTF">2014-03-17T16:47:10Z</dcterms:modified>
</cp:coreProperties>
</file>