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9" r:id="rId2"/>
    <p:sldId id="295" r:id="rId3"/>
    <p:sldId id="300" r:id="rId4"/>
    <p:sldId id="299" r:id="rId5"/>
    <p:sldId id="314" r:id="rId6"/>
    <p:sldId id="315" r:id="rId7"/>
    <p:sldId id="316" r:id="rId8"/>
    <p:sldId id="301" r:id="rId9"/>
    <p:sldId id="296" r:id="rId10"/>
    <p:sldId id="310" r:id="rId11"/>
    <p:sldId id="308" r:id="rId12"/>
    <p:sldId id="309" r:id="rId13"/>
    <p:sldId id="311" r:id="rId14"/>
    <p:sldId id="312" r:id="rId15"/>
    <p:sldId id="313" r:id="rId16"/>
    <p:sldId id="303" r:id="rId17"/>
    <p:sldId id="302" r:id="rId18"/>
    <p:sldId id="298" r:id="rId19"/>
    <p:sldId id="306" r:id="rId20"/>
    <p:sldId id="304" r:id="rId21"/>
    <p:sldId id="305" r:id="rId22"/>
    <p:sldId id="294" r:id="rId23"/>
    <p:sldId id="307" r:id="rId24"/>
    <p:sldId id="292" r:id="rId25"/>
  </p:sldIdLst>
  <p:sldSz cx="9144000" cy="6858000" type="screen4x3"/>
  <p:notesSz cx="6797675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84" autoAdjust="0"/>
  </p:normalViewPr>
  <p:slideViewPr>
    <p:cSldViewPr>
      <p:cViewPr>
        <p:scale>
          <a:sx n="82" d="100"/>
          <a:sy n="82" d="100"/>
        </p:scale>
        <p:origin x="-78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70C8-B4AF-48CC-8DAA-E70971276262}" type="datetimeFigureOut">
              <a:rPr lang="nl-BE" smtClean="0"/>
              <a:t>3/05/2012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4714D-8259-42B8-A6D9-8DCBDC85E6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77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036E-424B-4E27-9287-4652D7620DC2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A96E-27E2-4B8D-8D06-133CEC59F18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2BFA-AE4F-4263-972B-40B8ABF66B3B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1C81-CC19-4456-A255-C4C9EACF5CB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26E6-4231-49C7-A900-FBB7B95FAE04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ECD4-27C2-4111-9F2D-24783F151AC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27A2-8A60-46F8-9659-CAF8D746DB49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3815-04C6-4F65-B5BB-6CC9F009ADD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A34F-40B8-4E79-9DE1-18AB26E7AD88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569E-59C3-482F-BC2C-FCFA5DFB4D9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D618-9191-43AA-8587-1AEBDB3252ED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C250-D172-4309-B78C-7F2386B932C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A5EC-F69B-4972-81BB-B68ABDA7575C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FDAE-B209-49E3-A11C-5072EF464EB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68AF-0E44-4228-9EFB-39167E4DB8CE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916BE-CE3F-4696-8A4C-A21FEDF6493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4358-B473-41EC-BC50-26A080CE7AD4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409B-3B31-4BCE-B50A-26AB5330E80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7079-E92B-42E9-89E9-030EF7ECACD9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5B48-727B-42B6-93D4-961617F5406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436D-0867-4895-BA68-D812ACF0D0F8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102F-A23B-4F3C-86B3-7A9C967E22A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6A3D7-AEB3-4D0E-B5AA-30BA53AFA501}" type="datetimeFigureOut">
              <a:rPr lang="nl-BE"/>
              <a:pPr>
                <a:defRPr/>
              </a:pPr>
              <a:t>3/05/2012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8ABEEC-A3C0-40A6-9B4E-B6CCF0ED49C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3240881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GB" b="1" dirty="0" smtClean="0"/>
              <a:t>Valuation &amp; evaluation: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How can the valuation and evaluation of open space contribute to its long-term management? </a:t>
            </a:r>
            <a:br>
              <a:rPr lang="en-GB" sz="4000" dirty="0" smtClean="0"/>
            </a:br>
            <a:r>
              <a:rPr lang="en-GB" sz="4000" dirty="0" smtClean="0"/>
              <a:t>Experiences from MP4 pilot projects</a:t>
            </a:r>
          </a:p>
        </p:txBody>
      </p:sp>
      <p:pic>
        <p:nvPicPr>
          <p:cNvPr id="2051" name="Afbeelding 2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11525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76250"/>
            <a:ext cx="25590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kstvak 4"/>
          <p:cNvSpPr txBox="1">
            <a:spLocks noChangeArrowheads="1"/>
          </p:cNvSpPr>
          <p:nvPr/>
        </p:nvSpPr>
        <p:spPr bwMode="auto">
          <a:xfrm>
            <a:off x="1763713" y="620713"/>
            <a:ext cx="4608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/>
              <a:t>Green Growth: New Shoots</a:t>
            </a:r>
            <a:endParaRPr lang="en-GB" dirty="0"/>
          </a:p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May 2012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8052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Pieter Vercammen</a:t>
            </a:r>
          </a:p>
          <a:p>
            <a:pPr algn="ctr"/>
            <a:r>
              <a:rPr lang="en-GB" dirty="0" smtClean="0"/>
              <a:t>VLM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122144"/>
            <a:ext cx="9143999" cy="6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5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maintenance standards – Emmen, Netherlands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Maintaining the maintenance standards</a:t>
            </a:r>
          </a:p>
          <a:p>
            <a:pPr>
              <a:buFontTx/>
              <a:buChar char="-"/>
            </a:pPr>
            <a:r>
              <a:rPr lang="en-GB" sz="2400" dirty="0" smtClean="0"/>
              <a:t>Evaluation on the field using ruler and PDA</a:t>
            </a:r>
          </a:p>
          <a:p>
            <a:pPr>
              <a:buFontTx/>
              <a:buChar char="-"/>
            </a:pPr>
            <a:r>
              <a:rPr lang="en-GB" sz="2400" dirty="0" smtClean="0"/>
              <a:t>Done by municipality</a:t>
            </a:r>
          </a:p>
          <a:p>
            <a:pPr>
              <a:buFontTx/>
              <a:buChar char="-"/>
            </a:pP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smtClean="0"/>
              <a:t>Cutback in financial resources and resulting lower standards is discussed again with inhabitants</a:t>
            </a:r>
          </a:p>
          <a:p>
            <a:pPr>
              <a:buFontTx/>
              <a:buChar char="-"/>
            </a:pPr>
            <a:endParaRPr lang="en-GB" sz="24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4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G_9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8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maintenance standards – Emmen, Netherlands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Maintaining the maintenance standards</a:t>
            </a:r>
          </a:p>
          <a:p>
            <a:pPr>
              <a:buFontTx/>
              <a:buChar char="-"/>
            </a:pPr>
            <a:r>
              <a:rPr lang="en-GB" sz="2400" dirty="0" smtClean="0"/>
              <a:t>Evaluation on the field using ruler and PDA</a:t>
            </a:r>
          </a:p>
          <a:p>
            <a:pPr>
              <a:buFontTx/>
              <a:buChar char="-"/>
            </a:pPr>
            <a:r>
              <a:rPr lang="en-GB" sz="2400" dirty="0" smtClean="0"/>
              <a:t>Done by municipality</a:t>
            </a:r>
          </a:p>
          <a:p>
            <a:pPr>
              <a:buFontTx/>
              <a:buChar char="-"/>
            </a:pP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smtClean="0"/>
              <a:t>Cutback in financial resources and resulting lower standards is discussed again with inhabitants</a:t>
            </a:r>
          </a:p>
          <a:p>
            <a:pPr>
              <a:buFontTx/>
              <a:buChar char="-"/>
            </a:pPr>
            <a:endParaRPr lang="en-GB" sz="24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0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maintenance standards – Emmen, Netherlands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r>
              <a:rPr lang="en-GB" sz="2000" dirty="0"/>
              <a:t>Use before investment:</a:t>
            </a:r>
          </a:p>
          <a:p>
            <a:pPr lvl="1"/>
            <a:r>
              <a:rPr lang="en-GB" sz="1800" dirty="0" smtClean="0"/>
              <a:t>Define level of maintenance, including budget</a:t>
            </a:r>
            <a:endParaRPr lang="en-GB" sz="1800" dirty="0"/>
          </a:p>
          <a:p>
            <a:pPr lvl="1"/>
            <a:r>
              <a:rPr lang="en-GB" sz="1800" dirty="0" smtClean="0"/>
              <a:t>Use of imagery = common language with non-experts</a:t>
            </a:r>
            <a:endParaRPr lang="en-GB" sz="1600" dirty="0"/>
          </a:p>
          <a:p>
            <a:r>
              <a:rPr lang="en-GB" sz="2000" dirty="0"/>
              <a:t>Use after investment:</a:t>
            </a:r>
          </a:p>
          <a:p>
            <a:pPr lvl="1"/>
            <a:r>
              <a:rPr lang="en-GB" sz="1800" dirty="0"/>
              <a:t>Tool to monitor the actual </a:t>
            </a:r>
            <a:r>
              <a:rPr lang="en-GB" sz="1800" dirty="0" smtClean="0"/>
              <a:t>quality</a:t>
            </a:r>
            <a:endParaRPr lang="en-GB" sz="1800" dirty="0"/>
          </a:p>
          <a:p>
            <a:pPr lvl="1"/>
            <a:r>
              <a:rPr lang="en-GB" sz="1800" dirty="0" smtClean="0"/>
              <a:t>Place </a:t>
            </a:r>
            <a:r>
              <a:rPr lang="en-GB" sz="1800" dirty="0"/>
              <a:t>keeping efforts can be adjusted to </a:t>
            </a:r>
            <a:r>
              <a:rPr lang="en-GB" sz="1800" dirty="0" smtClean="0"/>
              <a:t>agreed level of maintenance</a:t>
            </a:r>
            <a:endParaRPr lang="en-GB" sz="1800" dirty="0"/>
          </a:p>
          <a:p>
            <a:pPr>
              <a:buFontTx/>
              <a:buChar char="-"/>
            </a:pPr>
            <a:endParaRPr lang="en-GB" sz="24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8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Process: mapping community capacity - Sheffield, UK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r>
              <a:rPr lang="en-GB" sz="1800" dirty="0" smtClean="0"/>
              <a:t>MP4 pilot example: Firth Park – Ripples in the pond</a:t>
            </a:r>
          </a:p>
          <a:p>
            <a:r>
              <a:rPr lang="en-GB" sz="1800" dirty="0" smtClean="0"/>
              <a:t>Objectives: </a:t>
            </a:r>
            <a:r>
              <a:rPr lang="en-GB" altLang="zh-CN" sz="1800" dirty="0">
                <a:latin typeface="Calibri" pitchFamily="34" charset="0"/>
                <a:ea typeface="宋体" pitchFamily="2" charset="-122"/>
              </a:rPr>
              <a:t>To provide new recreational facilities, opportunities and experiences through creating a new community wetland area, natural play opportunities, an amphitheatre for local events, new accessible paths and new seating.</a:t>
            </a:r>
            <a:endParaRPr lang="en-GB" sz="28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pPr eaLnBrk="1" hangingPunct="1"/>
            <a:endParaRPr lang="en-GB" sz="18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00" y="2924944"/>
            <a:ext cx="5041751" cy="367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Process: mapping community capacity - Sheffield, UK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r>
              <a:rPr lang="en-GB" sz="1800" dirty="0" smtClean="0"/>
              <a:t>Firth Park has a strong community to support place making and place keeping: Friends of Firth Park: voluntary residents’ organisation with interest in local park</a:t>
            </a:r>
            <a:endParaRPr lang="en-GB" sz="1400" dirty="0" smtClean="0"/>
          </a:p>
          <a:p>
            <a:r>
              <a:rPr lang="en-GB" sz="1800" dirty="0" smtClean="0"/>
              <a:t>The group has worked with Sheffield City Council for many years, and was involved in the decision-making around the redevelopment of a derelict pond in the park to provide a multipurpose area.  </a:t>
            </a:r>
          </a:p>
          <a:p>
            <a:endParaRPr lang="en-GB" sz="1800" dirty="0" smtClean="0"/>
          </a:p>
          <a:p>
            <a:r>
              <a:rPr lang="en-GB" sz="1800" dirty="0" smtClean="0"/>
              <a:t>Evaluation of community capacity is important, because it provides an insight into how an investment in green infrastructure is or can be embedded within the local community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GB" sz="18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2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Process: mapping community capacity - Sheffield, UK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1008583"/>
          </a:xfrm>
        </p:spPr>
        <p:txBody>
          <a:bodyPr/>
          <a:lstStyle/>
          <a:p>
            <a:r>
              <a:rPr lang="en-GB" sz="2000" dirty="0" smtClean="0"/>
              <a:t>How to evaluate:</a:t>
            </a:r>
          </a:p>
          <a:p>
            <a:pPr lvl="1"/>
            <a:r>
              <a:rPr lang="en-GB" sz="1600" dirty="0" smtClean="0">
                <a:sym typeface="Wingdings" pitchFamily="2" charset="2"/>
              </a:rPr>
              <a:t>defining six dimensions of </a:t>
            </a:r>
            <a:r>
              <a:rPr lang="en-GB" sz="1600" dirty="0" smtClean="0"/>
              <a:t>community capacity</a:t>
            </a:r>
          </a:p>
          <a:p>
            <a:pPr lvl="1"/>
            <a:r>
              <a:rPr lang="en-GB" sz="1600" dirty="0" smtClean="0"/>
              <a:t>Based on interviews with responsible people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GB" sz="20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1187624" y="2864644"/>
            <a:ext cx="45466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Six dimensions of capacity:</a:t>
            </a:r>
          </a:p>
          <a:p>
            <a:pPr>
              <a:defRPr/>
            </a:pPr>
            <a:endParaRPr lang="en-US" sz="24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Capital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Commitment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Skill Base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Motivation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Communication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Political Influence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0778">
            <a:off x="5593100" y="1754796"/>
            <a:ext cx="3414638" cy="4789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Process: mapping community capacity - Sheffield, UK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8813">
            <a:off x="451795" y="1635803"/>
            <a:ext cx="3789412" cy="37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0081">
            <a:off x="1426871" y="2110206"/>
            <a:ext cx="3376414" cy="335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9770">
            <a:off x="2452343" y="1474293"/>
            <a:ext cx="3729613" cy="393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4657">
            <a:off x="3593730" y="1641784"/>
            <a:ext cx="3498329" cy="392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5343">
            <a:off x="4840605" y="1010258"/>
            <a:ext cx="3264600" cy="44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8405">
            <a:off x="6053866" y="1583444"/>
            <a:ext cx="3259811" cy="408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38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establishing a baseline through </a:t>
            </a:r>
            <a:r>
              <a:rPr lang="en-GB" sz="2800" b="1" dirty="0" err="1" smtClean="0"/>
              <a:t>Sociotope</a:t>
            </a:r>
            <a:r>
              <a:rPr lang="en-GB" sz="2800" b="1" dirty="0" smtClean="0"/>
              <a:t> mapping - Gothenburg, Sweden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r>
              <a:rPr lang="en-GB" sz="2000" dirty="0" smtClean="0"/>
              <a:t>MP4 pilot example: </a:t>
            </a:r>
            <a:r>
              <a:rPr lang="en-GB" sz="2000" dirty="0" err="1" smtClean="0"/>
              <a:t>Lövgärdet</a:t>
            </a:r>
            <a:r>
              <a:rPr lang="en-GB" sz="2000" dirty="0" smtClean="0"/>
              <a:t> and </a:t>
            </a:r>
            <a:r>
              <a:rPr lang="en-GB" sz="2000" dirty="0" err="1" smtClean="0"/>
              <a:t>Eriksbo</a:t>
            </a:r>
            <a:endParaRPr lang="en-GB" sz="2000" dirty="0"/>
          </a:p>
          <a:p>
            <a:pPr lvl="1"/>
            <a:r>
              <a:rPr lang="en-GB" sz="1600" dirty="0" smtClean="0"/>
              <a:t>two housing estates from the 1960s and 1970s with under-used adjacent nature areas (lake and green spaces).  </a:t>
            </a:r>
          </a:p>
          <a:p>
            <a:pPr lvl="1"/>
            <a:r>
              <a:rPr lang="en-GB" sz="1600" dirty="0" smtClean="0"/>
              <a:t>Mostly occupied by a deprived community.</a:t>
            </a:r>
          </a:p>
          <a:p>
            <a:r>
              <a:rPr lang="en-GB" sz="2000" dirty="0" smtClean="0"/>
              <a:t>Objective: renew the physical environment in a sustainable manner, encouraging socio-economic growth and long-term improvements to increase the attractiveness of open space.  </a:t>
            </a:r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650929"/>
            <a:ext cx="5364088" cy="301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Process: mapping community capacity - Sheffield, UK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r>
              <a:rPr lang="en-GB" sz="1800" dirty="0" smtClean="0"/>
              <a:t>The associated importance of (organisational &amp; social) network connections was also revealed</a:t>
            </a:r>
          </a:p>
          <a:p>
            <a:r>
              <a:rPr lang="en-GB" sz="1800" dirty="0" smtClean="0"/>
              <a:t>How: </a:t>
            </a:r>
            <a:r>
              <a:rPr lang="en-GB" sz="1800" dirty="0"/>
              <a:t>c</a:t>
            </a:r>
            <a:r>
              <a:rPr lang="en-GB" sz="1800" dirty="0" smtClean="0"/>
              <a:t>onstruction of network diagrams based on interview feedback + detection of importance of various partners within the network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Results:</a:t>
            </a:r>
          </a:p>
          <a:p>
            <a:pPr lvl="1"/>
            <a:r>
              <a:rPr lang="en-GB" sz="1800" dirty="0" smtClean="0"/>
              <a:t>Interesting partnership alliances can be found</a:t>
            </a:r>
          </a:p>
          <a:p>
            <a:pPr lvl="1"/>
            <a:r>
              <a:rPr lang="en-GB" sz="1800" dirty="0" smtClean="0"/>
              <a:t>potential alliances can be determined</a:t>
            </a:r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44016"/>
            <a:ext cx="881852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6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Process: mapping community capacity - Sheffield, UK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r>
              <a:rPr lang="en-GB" sz="2400" dirty="0" smtClean="0"/>
              <a:t>Use </a:t>
            </a:r>
            <a:r>
              <a:rPr lang="en-GB" sz="2400" dirty="0"/>
              <a:t>before investment:</a:t>
            </a:r>
          </a:p>
          <a:p>
            <a:pPr lvl="1"/>
            <a:r>
              <a:rPr lang="en-GB" sz="1800" dirty="0"/>
              <a:t>a tool to evaluate risks and opportunities of local community on the short term </a:t>
            </a:r>
            <a:r>
              <a:rPr lang="en-GB" sz="1800" dirty="0" smtClean="0"/>
              <a:t>(place </a:t>
            </a:r>
            <a:r>
              <a:rPr lang="en-GB" sz="1800" dirty="0"/>
              <a:t>making issues) </a:t>
            </a:r>
            <a:endParaRPr lang="en-GB" sz="1800" dirty="0" smtClean="0"/>
          </a:p>
          <a:p>
            <a:r>
              <a:rPr lang="en-GB" sz="2400" dirty="0" smtClean="0"/>
              <a:t>Use </a:t>
            </a:r>
            <a:r>
              <a:rPr lang="en-GB" sz="2400" dirty="0"/>
              <a:t>after investment:</a:t>
            </a:r>
          </a:p>
          <a:p>
            <a:pPr lvl="1"/>
            <a:r>
              <a:rPr lang="en-GB" sz="1800" dirty="0"/>
              <a:t>a tool to evaluate risks and opportunities of local </a:t>
            </a:r>
            <a:r>
              <a:rPr lang="en-GB" sz="1800" dirty="0" smtClean="0"/>
              <a:t>community </a:t>
            </a:r>
            <a:r>
              <a:rPr lang="en-GB" sz="1800" dirty="0"/>
              <a:t>on the long term </a:t>
            </a:r>
            <a:r>
              <a:rPr lang="en-GB" sz="1800" dirty="0" smtClean="0"/>
              <a:t>(place </a:t>
            </a:r>
            <a:r>
              <a:rPr lang="en-GB" sz="1800" dirty="0"/>
              <a:t>keeping issues)</a:t>
            </a:r>
            <a:endParaRPr lang="en-GB" sz="1800" dirty="0" smtClean="0"/>
          </a:p>
          <a:p>
            <a:r>
              <a:rPr lang="en-GB" sz="2200" dirty="0" smtClean="0"/>
              <a:t>Use apart from investments:</a:t>
            </a:r>
          </a:p>
          <a:p>
            <a:pPr lvl="1"/>
            <a:r>
              <a:rPr lang="en-GB" sz="1800" dirty="0"/>
              <a:t>By Friends Groups: to guide and sustain their future development </a:t>
            </a:r>
          </a:p>
          <a:p>
            <a:pPr lvl="1"/>
            <a:r>
              <a:rPr lang="en-GB" sz="1800" dirty="0"/>
              <a:t>By city council: to understand how Friends groups work, how they can support the development of sites and how they should be supported to do so  </a:t>
            </a:r>
          </a:p>
          <a:p>
            <a:pPr>
              <a:buFontTx/>
              <a:buChar char="-"/>
            </a:pPr>
            <a:endParaRPr lang="en-GB" sz="2400" dirty="0"/>
          </a:p>
          <a:p>
            <a:pPr eaLnBrk="1" hangingPunct="1"/>
            <a:endParaRPr lang="en-GB" sz="18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4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Process: Village-wide evaluation – </a:t>
            </a:r>
            <a:r>
              <a:rPr lang="en-GB" sz="2800" b="1" dirty="0" err="1" smtClean="0"/>
              <a:t>Emmen</a:t>
            </a:r>
            <a:r>
              <a:rPr lang="en-GB" sz="2800" b="1" dirty="0" smtClean="0"/>
              <a:t>, Netherlands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r>
              <a:rPr lang="en-GB" sz="1800" dirty="0" smtClean="0"/>
              <a:t>MP4 pilot example: Emmen Revisited (ER), a joint-venture between Municipality and Housing Corporations aiming to improve the social and living environment in urban districts and villages.  </a:t>
            </a:r>
          </a:p>
          <a:p>
            <a:r>
              <a:rPr lang="en-GB" sz="1800" dirty="0" smtClean="0"/>
              <a:t>In the small village of Barger </a:t>
            </a:r>
            <a:r>
              <a:rPr lang="en-GB" sz="1800" dirty="0" err="1" smtClean="0"/>
              <a:t>Compascuum</a:t>
            </a:r>
            <a:r>
              <a:rPr lang="en-GB" sz="1800" dirty="0" smtClean="0"/>
              <a:t>, ER worked with local community in a structured approach to establishing community representative bodies which were involved in decisions around the design of the redeveloped village centre pedestrian-friendly shared space. </a:t>
            </a:r>
          </a:p>
          <a:p>
            <a:r>
              <a:rPr lang="en-GB" sz="1800" dirty="0" smtClean="0"/>
              <a:t>The success in the place-making stage has led on to continuing collaboration between the community representative body and ER in establishing a joint place-keeping group.  </a:t>
            </a:r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Process: Village-wide evaluation – </a:t>
            </a:r>
            <a:r>
              <a:rPr lang="en-GB" sz="2800" b="1" dirty="0" err="1" smtClean="0"/>
              <a:t>Emmen</a:t>
            </a:r>
            <a:r>
              <a:rPr lang="en-GB" sz="2800" b="1" dirty="0" smtClean="0"/>
              <a:t>, Netherlands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r>
              <a:rPr lang="en-GB" sz="1800" dirty="0" smtClean="0"/>
              <a:t>Evaluation of place-making was carried out jointly by specialists and residents at several points during the process.  </a:t>
            </a:r>
          </a:p>
          <a:p>
            <a:r>
              <a:rPr lang="en-GB" sz="1800" dirty="0" smtClean="0"/>
              <a:t>Evaluation will take place again with the same group, after the project site has been used for several months.  </a:t>
            </a:r>
          </a:p>
          <a:p>
            <a:r>
              <a:rPr lang="en-GB" sz="1800" dirty="0" smtClean="0"/>
              <a:t>In the meetings between the community representative body and ER the process to establish appropriate place-keeping arrangements is continuously monitored and evaluated through discussion. </a:t>
            </a:r>
          </a:p>
          <a:p>
            <a:r>
              <a:rPr lang="en-GB" sz="1800" b="1" dirty="0" smtClean="0"/>
              <a:t>Harry &amp; </a:t>
            </a:r>
            <a:r>
              <a:rPr lang="en-GB" sz="1800" b="1" dirty="0" err="1" smtClean="0"/>
              <a:t>Filip</a:t>
            </a:r>
            <a:r>
              <a:rPr lang="en-GB" sz="1800" b="1" dirty="0" smtClean="0"/>
              <a:t> can provide more detail as info was collected during evaluation visit in April.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GB" sz="18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9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smtClean="0"/>
              <a:t>Several approaches in evaluation (4): Generic feedback from our pilots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pPr eaLnBrk="1" hangingPunct="1">
              <a:buNone/>
            </a:pPr>
            <a:r>
              <a:rPr lang="en-GB" sz="1800" dirty="0" smtClean="0"/>
              <a:t>Returning to the question of ‘How can the valuation and evaluation of open space contribute to its long-term management?’ these MP4 pilot project experiences demonstrated several potential ways of doing this, but the project also showed that, </a:t>
            </a:r>
            <a:r>
              <a:rPr lang="en-US" sz="1800" dirty="0" smtClean="0"/>
              <a:t>on a generic level, among agencies involved the following prevails:</a:t>
            </a:r>
          </a:p>
          <a:p>
            <a:pPr eaLnBrk="1" hangingPunct="1"/>
            <a:r>
              <a:rPr lang="en-GB" sz="1800" dirty="0" smtClean="0"/>
              <a:t>Evaluation is mostly understood as a look at results not at processes</a:t>
            </a:r>
          </a:p>
          <a:p>
            <a:pPr eaLnBrk="1" hangingPunct="1"/>
            <a:r>
              <a:rPr lang="en-GB" sz="1800" dirty="0" smtClean="0"/>
              <a:t>Envisaged techniques tend to be footfall surveys, user surveys, statistics on crime and vandalism, photo documentations, interviews</a:t>
            </a:r>
          </a:p>
          <a:p>
            <a:pPr eaLnBrk="1" hangingPunct="1"/>
            <a:r>
              <a:rPr lang="en-US" sz="1800" dirty="0" smtClean="0"/>
              <a:t>Ex-post evaluation instead of ongoing evaluation and monitoring</a:t>
            </a:r>
          </a:p>
          <a:p>
            <a:pPr eaLnBrk="1" hangingPunct="1"/>
            <a:r>
              <a:rPr lang="en-US" sz="1800" dirty="0" smtClean="0"/>
              <a:t>Evaluation in a sense of talking together (between policy, administration and community) is evolving</a:t>
            </a:r>
          </a:p>
          <a:p>
            <a:pPr eaLnBrk="1" hangingPunct="1"/>
            <a:r>
              <a:rPr lang="en-US" sz="1800" dirty="0" smtClean="0"/>
              <a:t>Evaluation from transnational partners (within the MP4 project) is seen as useful</a:t>
            </a:r>
            <a:endParaRPr lang="en-GB" sz="1800" dirty="0" smtClean="0"/>
          </a:p>
          <a:p>
            <a:pPr eaLnBrk="1" hangingPunct="1"/>
            <a:r>
              <a:rPr lang="en-US" sz="1800" dirty="0" smtClean="0"/>
              <a:t>Overall, there tends to be very little evaluation beyond the usual measures needed for funding requirements, and very little ongoing monitoring / evaluation beyond life of project/grant funding</a:t>
            </a:r>
          </a:p>
          <a:p>
            <a:pPr eaLnBrk="1" hangingPunct="1"/>
            <a:r>
              <a:rPr lang="en-US" sz="1800" b="1" dirty="0" smtClean="0"/>
              <a:t>Given the benefits of evaluation, how can barriers be overcome to ensure more widespread valuation &amp; evaluation of open space that contributes to it its long-term management? </a:t>
            </a:r>
          </a:p>
          <a:p>
            <a:pPr eaLnBrk="1" hangingPunct="1">
              <a:buFont typeface="Arial" charset="0"/>
              <a:buNone/>
            </a:pPr>
            <a:endParaRPr lang="en-US" sz="1800" dirty="0" smtClean="0"/>
          </a:p>
          <a:p>
            <a:pPr eaLnBrk="1" hangingPunct="1"/>
            <a:endParaRPr lang="nl-BE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nl-BE" dirty="0" smtClean="0"/>
          </a:p>
        </p:txBody>
      </p:sp>
      <p:pic>
        <p:nvPicPr>
          <p:cNvPr id="6148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establishing a baseline through </a:t>
            </a:r>
            <a:r>
              <a:rPr lang="en-GB" sz="2800" b="1" dirty="0" err="1" smtClean="0"/>
              <a:t>Sociotope</a:t>
            </a:r>
            <a:r>
              <a:rPr lang="en-GB" sz="2800" b="1" dirty="0" smtClean="0"/>
              <a:t> mapping - Gothenburg, Sweden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r>
              <a:rPr lang="en-GB" sz="2000" dirty="0" smtClean="0"/>
              <a:t>Gothenburg </a:t>
            </a:r>
            <a:r>
              <a:rPr lang="en-GB" sz="2000" dirty="0" err="1" smtClean="0"/>
              <a:t>Sociotope</a:t>
            </a:r>
            <a:r>
              <a:rPr lang="en-GB" sz="2000" dirty="0" smtClean="0"/>
              <a:t> mapping</a:t>
            </a:r>
          </a:p>
          <a:p>
            <a:pPr lvl="1"/>
            <a:r>
              <a:rPr lang="en-GB" sz="1600" dirty="0" smtClean="0"/>
              <a:t>background information which was used in the overall analysis of the park’s situation within the city.  </a:t>
            </a:r>
          </a:p>
          <a:p>
            <a:pPr lvl="1"/>
            <a:r>
              <a:rPr lang="en-GB" sz="1600" dirty="0" smtClean="0"/>
              <a:t>Mapping user preferences, qualities and weaknesses in the green structure.  </a:t>
            </a:r>
          </a:p>
          <a:p>
            <a:r>
              <a:rPr lang="en-GB" sz="2000" dirty="0" smtClean="0"/>
              <a:t>How?</a:t>
            </a:r>
          </a:p>
          <a:p>
            <a:pPr lvl="1"/>
            <a:r>
              <a:rPr lang="en-GB" sz="1600" dirty="0" smtClean="0"/>
              <a:t>User surveys, discussion panels, site observations, interviews with residents and people working in the area</a:t>
            </a:r>
          </a:p>
          <a:p>
            <a:pPr lvl="1"/>
            <a:r>
              <a:rPr lang="en-GB" sz="1600" dirty="0" smtClean="0"/>
              <a:t>Questions: frequency of visits, indicate importance of sites, purpose of visit…</a:t>
            </a:r>
          </a:p>
          <a:p>
            <a:pPr lvl="1"/>
            <a:r>
              <a:rPr lang="en-GB" sz="1600" dirty="0" smtClean="0"/>
              <a:t>Integration of all that information into one </a:t>
            </a:r>
            <a:r>
              <a:rPr lang="en-GB" sz="1600" dirty="0" err="1" smtClean="0"/>
              <a:t>sociotope</a:t>
            </a:r>
            <a:r>
              <a:rPr lang="en-GB" sz="1600" dirty="0" smtClean="0"/>
              <a:t> map</a:t>
            </a:r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8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4" y="0"/>
            <a:ext cx="4821604" cy="692080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904" y="188913"/>
            <a:ext cx="3454528" cy="623422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808" y="158016"/>
            <a:ext cx="4310192" cy="629601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89" y="1851284"/>
            <a:ext cx="7901043" cy="32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establishing a baseline through </a:t>
            </a:r>
            <a:r>
              <a:rPr lang="en-GB" sz="2800" b="1" dirty="0"/>
              <a:t>E</a:t>
            </a:r>
            <a:r>
              <a:rPr lang="en-GB" sz="2800" b="1" dirty="0" smtClean="0"/>
              <a:t>-mapping - Gothenburg, Sweden &amp; Sheffield, UK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540544" y="1484784"/>
            <a:ext cx="8229600" cy="4681537"/>
          </a:xfrm>
        </p:spPr>
        <p:txBody>
          <a:bodyPr/>
          <a:lstStyle/>
          <a:p>
            <a:pPr eaLnBrk="1" hangingPunct="1"/>
            <a:r>
              <a:rPr lang="en-GB" sz="2400" dirty="0" smtClean="0"/>
              <a:t>E-mapping builds on the </a:t>
            </a:r>
            <a:r>
              <a:rPr lang="en-GB" sz="2400" dirty="0" err="1" smtClean="0"/>
              <a:t>sociotope</a:t>
            </a:r>
            <a:r>
              <a:rPr lang="en-GB" sz="2400" dirty="0" smtClean="0"/>
              <a:t> methodology</a:t>
            </a:r>
          </a:p>
          <a:p>
            <a:pPr eaLnBrk="1" hangingPunct="1"/>
            <a:r>
              <a:rPr lang="en-GB" sz="2400" dirty="0" smtClean="0"/>
              <a:t>Building a layer with</a:t>
            </a:r>
          </a:p>
          <a:p>
            <a:pPr lvl="1" eaLnBrk="1" hangingPunct="1"/>
            <a:r>
              <a:rPr lang="en-GB" sz="2000" dirty="0"/>
              <a:t>Recreational experiences (memorable personal </a:t>
            </a:r>
            <a:r>
              <a:rPr lang="en-GB" sz="2000" dirty="0" smtClean="0"/>
              <a:t>sensation)</a:t>
            </a:r>
          </a:p>
          <a:p>
            <a:pPr lvl="1" eaLnBrk="1" hangingPunct="1"/>
            <a:r>
              <a:rPr lang="en-GB" sz="2000" dirty="0" smtClean="0"/>
              <a:t>Recreational zones</a:t>
            </a:r>
          </a:p>
          <a:p>
            <a:pPr lvl="1" eaLnBrk="1" hangingPunct="1"/>
            <a:r>
              <a:rPr lang="en-GB" sz="2000" dirty="0" smtClean="0"/>
              <a:t>Recreational potentials</a:t>
            </a:r>
          </a:p>
          <a:p>
            <a:pPr eaLnBrk="1" hangingPunct="1"/>
            <a:r>
              <a:rPr lang="en-GB" sz="2400" dirty="0" smtClean="0"/>
              <a:t>How</a:t>
            </a:r>
          </a:p>
          <a:p>
            <a:pPr lvl="1" eaLnBrk="1" hangingPunct="1"/>
            <a:r>
              <a:rPr lang="en-GB" sz="2000" dirty="0" smtClean="0"/>
              <a:t>Interviews with user groups, surveys</a:t>
            </a:r>
          </a:p>
          <a:p>
            <a:pPr eaLnBrk="1" hangingPunct="1"/>
            <a:r>
              <a:rPr lang="en-GB" sz="2400" dirty="0" smtClean="0"/>
              <a:t>What can it be used for</a:t>
            </a:r>
          </a:p>
          <a:p>
            <a:pPr lvl="1" eaLnBrk="1" hangingPunct="1"/>
            <a:r>
              <a:rPr lang="en-GB" sz="2000" dirty="0" smtClean="0"/>
              <a:t>Site analysis</a:t>
            </a:r>
          </a:p>
          <a:p>
            <a:pPr lvl="1" eaLnBrk="1" hangingPunct="1"/>
            <a:r>
              <a:rPr lang="en-GB" sz="2000" dirty="0" smtClean="0"/>
              <a:t>Identification of improvement potentials</a:t>
            </a:r>
          </a:p>
          <a:p>
            <a:pPr lvl="1" eaLnBrk="1" hangingPunct="1"/>
            <a:r>
              <a:rPr lang="en-GB" sz="2000" dirty="0" smtClean="0"/>
              <a:t>Valuation of recreational value and quality	</a:t>
            </a:r>
          </a:p>
          <a:p>
            <a:pPr lvl="1" eaLnBrk="1" hangingPunct="1"/>
            <a:endParaRPr lang="en-GB" sz="20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1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establishing a baseline through Rec-mapping - Gothenburg, Sweden </a:t>
            </a:r>
            <a:r>
              <a:rPr lang="en-GB" sz="2800" b="1" dirty="0"/>
              <a:t>&amp; Sheffield, UK</a:t>
            </a:r>
            <a:br>
              <a:rPr lang="en-GB" sz="2800" b="1" dirty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540544" y="1484784"/>
            <a:ext cx="8229600" cy="4681537"/>
          </a:xfrm>
        </p:spPr>
        <p:txBody>
          <a:bodyPr/>
          <a:lstStyle/>
          <a:p>
            <a:pPr eaLnBrk="1" hangingPunct="1"/>
            <a:r>
              <a:rPr lang="en-GB" sz="1800" dirty="0" smtClean="0"/>
              <a:t>Mapping recreational experience in eight dimensions</a:t>
            </a:r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77704"/>
              </p:ext>
            </p:extLst>
          </p:nvPr>
        </p:nvGraphicFramePr>
        <p:xfrm>
          <a:off x="0" y="2060850"/>
          <a:ext cx="9144000" cy="4766691"/>
        </p:xfrm>
        <a:graphic>
          <a:graphicData uri="http://schemas.openxmlformats.org/drawingml/2006/table">
            <a:tbl>
              <a:tblPr/>
              <a:tblGrid>
                <a:gridCol w="845243"/>
                <a:gridCol w="3576822"/>
                <a:gridCol w="4721935"/>
              </a:tblGrid>
              <a:tr h="2526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Tw Cen MT"/>
                          <a:ea typeface="Calibri"/>
                          <a:cs typeface="Times New Roman"/>
                        </a:rPr>
                        <a:t>EXPERIENCES IN RECREATIONAL GREEN-SPACES</a:t>
                      </a:r>
                      <a:endParaRPr lang="da-D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3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latin typeface="Tw Cen MT"/>
                          <a:ea typeface="Calibri"/>
                          <a:cs typeface="Times New Roman"/>
                        </a:rPr>
                        <a:t>NAME</a:t>
                      </a:r>
                      <a:endParaRPr lang="da-DK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latin typeface="Tw Cen MT"/>
                          <a:ea typeface="Calibri"/>
                          <a:cs typeface="Times New Roman"/>
                        </a:rPr>
                        <a:t>SHORT DEFINITION / INTERPRETATION</a:t>
                      </a:r>
                      <a:endParaRPr lang="da-DK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latin typeface="Tw Cen MT"/>
                          <a:ea typeface="Calibri"/>
                          <a:cs typeface="Times New Roman"/>
                        </a:rPr>
                        <a:t>IMPORTANT CHARACTERISTICS/ACTIVITIES</a:t>
                      </a:r>
                      <a:endParaRPr lang="da-DK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w Cen MT"/>
                          <a:ea typeface="Calibri"/>
                          <a:cs typeface="Times New Roman"/>
                        </a:rPr>
                        <a:t>NATURE</a:t>
                      </a:r>
                      <a:endParaRPr lang="da-D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Sensation of the free growing, untouched, vital, an encounter with nature on its own conditions.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No visible man-made facilities or traces, no visible or audible urbanity. ‘Nature areas’.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w Cen MT"/>
                          <a:ea typeface="Calibri"/>
                          <a:cs typeface="Times New Roman"/>
                        </a:rPr>
                        <a:t>RICHNESS IN SPECIES</a:t>
                      </a:r>
                      <a:endParaRPr lang="da-D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Sensation of </a:t>
                      </a: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richness in plants, insects and/or </a:t>
                      </a: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animals.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Presence of different or special plants, flowers, insects and/or animals. Possibility to gather mushrooms, fruits etc.  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w Cen MT"/>
                          <a:ea typeface="Calibri"/>
                          <a:cs typeface="Times New Roman"/>
                        </a:rPr>
                        <a:t>SERENE</a:t>
                      </a:r>
                      <a:endParaRPr lang="da-D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Sensation </a:t>
                      </a: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of an undisturbed peacefulness, to be on one’s own, in safety and withdrawn in one with nature/surroundings.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w Cen MT"/>
                          <a:ea typeface="Calibri"/>
                          <a:cs typeface="Times New Roman"/>
                        </a:rPr>
                        <a:t>No artificial noise (e.g. transport), few or no other humans, no garbage, no paths/transport corridors.</a:t>
                      </a:r>
                      <a:endParaRPr lang="da-D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w Cen MT"/>
                          <a:ea typeface="Calibri"/>
                          <a:cs typeface="Times New Roman"/>
                        </a:rPr>
                        <a:t>SPACE</a:t>
                      </a:r>
                      <a:endParaRPr lang="da-D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Sensation of </a:t>
                      </a: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an independent, inter-connected and special ’universe’. 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No cross-cutting paths or disturbing features. At least two types: A ‘hall of old beech trees’ or ‘an open horizon’ at a lake/the sea.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w Cen MT"/>
                          <a:ea typeface="Calibri"/>
                          <a:cs typeface="Times New Roman"/>
                        </a:rPr>
                        <a:t>REFUGE</a:t>
                      </a:r>
                      <a:endParaRPr lang="da-D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Sensation </a:t>
                      </a: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of safe and provided surroundings and facilities for expression, play and interactions with other people.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Demarcated and uncluttered space/place by trees, bushes, fences. Play facilities, tables/benches, meet animals. ‘Play ground’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w Cen MT"/>
                          <a:ea typeface="Calibri"/>
                          <a:cs typeface="Times New Roman"/>
                        </a:rPr>
                        <a:t>PROSPECT</a:t>
                      </a:r>
                      <a:endParaRPr lang="da-D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Sensation of </a:t>
                      </a: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open and free surroundings for expression and </a:t>
                      </a: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activity.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Open and accessible space with grass/sports fields / gravel fields. Supporting facilities such as light, changing rooms. ’The common’ 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w Cen MT"/>
                          <a:ea typeface="Calibri"/>
                          <a:cs typeface="Times New Roman"/>
                        </a:rPr>
                        <a:t>SOCIAL</a:t>
                      </a:r>
                      <a:endParaRPr lang="da-D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Sensation </a:t>
                      </a: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of organized and entertaining scene and get together with other people.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Provided and arranged facilities, services, activities, café, restaurants, benches, tables, barbeque and entertainment. ’A social scene’.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Tw Cen MT"/>
                          <a:ea typeface="Calibri"/>
                          <a:cs typeface="Times New Roman"/>
                        </a:rPr>
                        <a:t>CULTURAL</a:t>
                      </a:r>
                      <a:endParaRPr lang="da-DK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Tw Cen MT"/>
                          <a:ea typeface="Calibri"/>
                          <a:cs typeface="Times New Roman"/>
                        </a:rPr>
                        <a:t>Sensation </a:t>
                      </a: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of cultivated, man-made surroundings formed by history and culture.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w Cen MT"/>
                          <a:ea typeface="Calibri"/>
                          <a:cs typeface="Times New Roman"/>
                        </a:rPr>
                        <a:t>Historical features and buildings, Sculptures, statues, fountains, canals, flower stands, well-cut bushes, formal elements. ‘Historical city park’. </a:t>
                      </a:r>
                      <a:endParaRPr lang="da-D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1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latin typeface="Tw Cen MT"/>
                          <a:ea typeface="Calibri"/>
                          <a:cs typeface="Times New Roman"/>
                        </a:rPr>
                        <a:t>Mapping of strength: 0: not present, 1: weak experience, 2: good experience, 3: a full </a:t>
                      </a:r>
                      <a:r>
                        <a:rPr lang="en-GB" sz="1200" i="1" dirty="0" smtClean="0">
                          <a:latin typeface="Tw Cen MT"/>
                          <a:ea typeface="Calibri"/>
                          <a:cs typeface="Times New Roman"/>
                        </a:rPr>
                        <a:t>experience</a:t>
                      </a:r>
                    </a:p>
                  </a:txBody>
                  <a:tcPr marL="48021" marR="480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4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establishing a baseline through Rec-mapping - Gothenburg, Sweden 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540544" y="1484784"/>
            <a:ext cx="8229600" cy="4681537"/>
          </a:xfrm>
        </p:spPr>
        <p:txBody>
          <a:bodyPr/>
          <a:lstStyle/>
          <a:p>
            <a:pPr eaLnBrk="1" hangingPunct="1"/>
            <a:endParaRPr lang="en-GB" sz="18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4" descr="E-map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72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establishing a baseline through </a:t>
            </a:r>
            <a:r>
              <a:rPr lang="en-GB" sz="2800" b="1" dirty="0" err="1" smtClean="0"/>
              <a:t>Sociotope</a:t>
            </a:r>
            <a:r>
              <a:rPr lang="en-GB" sz="2800" b="1" dirty="0" smtClean="0"/>
              <a:t> and E-mapping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540544" y="1484784"/>
            <a:ext cx="8229600" cy="4681537"/>
          </a:xfrm>
        </p:spPr>
        <p:txBody>
          <a:bodyPr/>
          <a:lstStyle/>
          <a:p>
            <a:r>
              <a:rPr lang="en-GB" sz="2000" dirty="0" smtClean="0"/>
              <a:t>Use before investment:</a:t>
            </a:r>
          </a:p>
          <a:p>
            <a:pPr lvl="1"/>
            <a:r>
              <a:rPr lang="en-GB" sz="1600" dirty="0" smtClean="0"/>
              <a:t>Choose most profitable places for investments</a:t>
            </a:r>
          </a:p>
          <a:p>
            <a:pPr lvl="1"/>
            <a:r>
              <a:rPr lang="en-GB" sz="1600" dirty="0" smtClean="0"/>
              <a:t>Present ideas about how to direct the development of these places</a:t>
            </a:r>
          </a:p>
          <a:p>
            <a:r>
              <a:rPr lang="en-GB" sz="2000" dirty="0" smtClean="0"/>
              <a:t>Use after investment:</a:t>
            </a:r>
          </a:p>
          <a:p>
            <a:pPr lvl="1"/>
            <a:r>
              <a:rPr lang="en-GB" sz="1800" dirty="0" smtClean="0"/>
              <a:t>Tool to monitor the actual use and functionality</a:t>
            </a:r>
          </a:p>
          <a:p>
            <a:pPr lvl="1"/>
            <a:r>
              <a:rPr lang="en-GB" sz="1800" dirty="0" smtClean="0"/>
              <a:t>Place keeping efforts can be adjusted to actual use  </a:t>
            </a:r>
          </a:p>
          <a:p>
            <a:pPr eaLnBrk="1" hangingPunct="1"/>
            <a:endParaRPr lang="en-GB" sz="18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3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5903912" cy="8636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On the ground: maintenance standards – Emmen, Netherlands</a:t>
            </a:r>
            <a:br>
              <a:rPr lang="en-GB" sz="2800" b="1" dirty="0" smtClean="0"/>
            </a:br>
            <a:endParaRPr lang="en-GB" sz="2800" b="1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Setting the maintenance standards: use of visual rulers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xample: municipality Emmen</a:t>
            </a:r>
          </a:p>
          <a:p>
            <a:pPr lvl="1"/>
            <a:r>
              <a:rPr lang="en-GB" sz="2000" dirty="0" smtClean="0"/>
              <a:t>Emmen is responsible for maintenance of public (green) spaces</a:t>
            </a:r>
          </a:p>
          <a:p>
            <a:pPr lvl="1"/>
            <a:r>
              <a:rPr lang="en-GB" sz="2000" dirty="0"/>
              <a:t>F</a:t>
            </a:r>
            <a:r>
              <a:rPr lang="en-GB" sz="2000" dirty="0" smtClean="0"/>
              <a:t>ive levels of maintenance A+, A, B, C, D</a:t>
            </a:r>
          </a:p>
          <a:p>
            <a:pPr lvl="1"/>
            <a:r>
              <a:rPr lang="en-GB" sz="2000" dirty="0" smtClean="0"/>
              <a:t>Maintenance on demand / image driven</a:t>
            </a:r>
          </a:p>
          <a:p>
            <a:pPr lvl="1"/>
            <a:r>
              <a:rPr lang="en-GB" sz="2000" dirty="0" smtClean="0"/>
              <a:t>Level of maintenance is</a:t>
            </a:r>
          </a:p>
          <a:p>
            <a:pPr lvl="2"/>
            <a:r>
              <a:rPr lang="en-GB" sz="1800" dirty="0" smtClean="0"/>
              <a:t>Agreed in discussion with inhabitants and municipality using a visual ruler</a:t>
            </a:r>
          </a:p>
          <a:p>
            <a:pPr lvl="2"/>
            <a:r>
              <a:rPr lang="en-GB" sz="1800" dirty="0" smtClean="0"/>
              <a:t>Dependent on available funding within municipality</a:t>
            </a:r>
          </a:p>
          <a:p>
            <a:pPr lvl="2"/>
            <a:r>
              <a:rPr lang="en-GB" sz="1800" dirty="0" smtClean="0"/>
              <a:t>Dependent on site type (sports park, residential area, commercial centre…)</a:t>
            </a:r>
          </a:p>
          <a:p>
            <a:pPr lvl="2"/>
            <a:endParaRPr lang="en-GB" sz="1600" dirty="0" smtClean="0"/>
          </a:p>
          <a:p>
            <a:pPr lvl="1"/>
            <a:endParaRPr lang="en-GB" sz="2000" dirty="0" smtClean="0"/>
          </a:p>
          <a:p>
            <a:pPr lvl="1"/>
            <a:endParaRPr lang="en-GB" sz="1600" dirty="0" smtClean="0"/>
          </a:p>
          <a:p>
            <a:pPr lvl="1"/>
            <a:endParaRPr lang="en-GB" sz="20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GB" sz="1800" dirty="0" smtClean="0"/>
          </a:p>
        </p:txBody>
      </p:sp>
      <p:pic>
        <p:nvPicPr>
          <p:cNvPr id="5124" name="Afbeelding 3" descr="logo definitie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2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4" descr="NSRP_logo_EU voor webpagi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188913"/>
            <a:ext cx="1857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1439</Words>
  <Application>Microsoft Office PowerPoint</Application>
  <PresentationFormat>Diavoorstelling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Valuation &amp; evaluation: How can the valuation and evaluation of open space contribute to its long-term management?  Experiences from MP4 pilot projects</vt:lpstr>
      <vt:lpstr> On the ground: establishing a baseline through Sociotope mapping - Gothenburg, Sweden  </vt:lpstr>
      <vt:lpstr> On the ground: establishing a baseline through Sociotope mapping - Gothenburg, Sweden  </vt:lpstr>
      <vt:lpstr>PowerPoint-presentatie</vt:lpstr>
      <vt:lpstr> On the ground: establishing a baseline through E-mapping - Gothenburg, Sweden &amp; Sheffield, UK </vt:lpstr>
      <vt:lpstr> On the ground: establishing a baseline through Rec-mapping - Gothenburg, Sweden &amp; Sheffield, UK  </vt:lpstr>
      <vt:lpstr> On the ground: establishing a baseline through Rec-mapping - Gothenburg, Sweden  </vt:lpstr>
      <vt:lpstr> On the ground: establishing a baseline through Sociotope and E-mapping </vt:lpstr>
      <vt:lpstr> On the ground: maintenance standards – Emmen, Netherlands </vt:lpstr>
      <vt:lpstr>PowerPoint-presentatie</vt:lpstr>
      <vt:lpstr>PowerPoint-presentatie</vt:lpstr>
      <vt:lpstr> On the ground: maintenance standards – Emmen, Netherlands </vt:lpstr>
      <vt:lpstr>PowerPoint-presentatie</vt:lpstr>
      <vt:lpstr> On the ground: maintenance standards – Emmen, Netherlands </vt:lpstr>
      <vt:lpstr> On the ground: maintenance standards – Emmen, Netherlands </vt:lpstr>
      <vt:lpstr> Process: mapping community capacity - Sheffield, UK  </vt:lpstr>
      <vt:lpstr> Process: mapping community capacity - Sheffield, UK  </vt:lpstr>
      <vt:lpstr> Process: mapping community capacity - Sheffield, UK  </vt:lpstr>
      <vt:lpstr> Process: mapping community capacity - Sheffield, UK  </vt:lpstr>
      <vt:lpstr> Process: mapping community capacity - Sheffield, UK  </vt:lpstr>
      <vt:lpstr> Process: mapping community capacity - Sheffield, UK  </vt:lpstr>
      <vt:lpstr> Process: Village-wide evaluation – Emmen, Netherlands  </vt:lpstr>
      <vt:lpstr> Process: Village-wide evaluation – Emmen, Netherlands  </vt:lpstr>
      <vt:lpstr>Several approaches in evaluation (4): Generic feedback from our pilots</vt:lpstr>
    </vt:vector>
  </TitlesOfParts>
  <Company>VLM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Partnership</dc:title>
  <dc:creator>sgbr</dc:creator>
  <cp:lastModifiedBy>pvcbr</cp:lastModifiedBy>
  <cp:revision>108</cp:revision>
  <cp:lastPrinted>2012-05-03T07:58:25Z</cp:lastPrinted>
  <dcterms:created xsi:type="dcterms:W3CDTF">2011-10-03T12:39:40Z</dcterms:created>
  <dcterms:modified xsi:type="dcterms:W3CDTF">2012-05-03T11:43:23Z</dcterms:modified>
</cp:coreProperties>
</file>