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1" r:id="rId2"/>
    <p:sldId id="403" r:id="rId3"/>
    <p:sldId id="363" r:id="rId4"/>
    <p:sldId id="385" r:id="rId5"/>
    <p:sldId id="373" r:id="rId6"/>
    <p:sldId id="394" r:id="rId7"/>
    <p:sldId id="390" r:id="rId8"/>
    <p:sldId id="397" r:id="rId9"/>
    <p:sldId id="371" r:id="rId10"/>
    <p:sldId id="366" r:id="rId11"/>
    <p:sldId id="402" r:id="rId12"/>
    <p:sldId id="398" r:id="rId13"/>
    <p:sldId id="400" r:id="rId14"/>
    <p:sldId id="399" r:id="rId15"/>
    <p:sldId id="382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FFFFCC"/>
    <a:srgbClr val="009900"/>
    <a:srgbClr val="3333FF"/>
    <a:srgbClr val="FFFF66"/>
    <a:srgbClr val="4CC72F"/>
    <a:srgbClr val="76FF3E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4681" autoAdjust="0"/>
  </p:normalViewPr>
  <p:slideViewPr>
    <p:cSldViewPr>
      <p:cViewPr>
        <p:scale>
          <a:sx n="70" d="100"/>
          <a:sy n="70" d="100"/>
        </p:scale>
        <p:origin x="-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46" d="100"/>
          <a:sy n="46" d="100"/>
        </p:scale>
        <p:origin x="-2390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2813"/>
            <a:ext cx="63087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4CC72F"/>
                </a:solidFill>
              </a:defRPr>
            </a:lvl1pPr>
          </a:lstStyle>
          <a:p>
            <a:pPr>
              <a:defRPr/>
            </a:pPr>
            <a:r>
              <a:rPr lang="en-US"/>
              <a:t>10</a:t>
            </a:r>
            <a:r>
              <a:rPr lang="en-US" baseline="30000"/>
              <a:t>th</a:t>
            </a:r>
            <a:r>
              <a:rPr lang="en-US"/>
              <a:t> May 2012 </a:t>
            </a:r>
            <a:r>
              <a:rPr lang="en-US">
                <a:cs typeface="Times New Roman" pitchFamily="18" charset="0"/>
              </a:rPr>
              <a:t>© SGS EMC Ltd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04813" y="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cs typeface="Times New Roman" pitchFamily="18" charset="0"/>
              </a:rPr>
              <a:t>© </a:t>
            </a:r>
            <a:r>
              <a:rPr lang="en-GB" b="1"/>
              <a:t>SGS E&amp;MC Ltd</a:t>
            </a:r>
            <a:endParaRPr lang="en-US" b="1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284538" y="0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Green Shoots 2012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r>
              <a:rPr lang="en-US"/>
              <a:t>10 May 2012</a:t>
            </a:r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r>
              <a:rPr lang="en-US"/>
              <a:t>    ©SGS </a:t>
            </a:r>
            <a:r>
              <a:rPr lang="en-US" err="1"/>
              <a:t>E&amp;MC</a:t>
            </a:r>
            <a:r>
              <a:rPr lang="en-US"/>
              <a:t> Ltd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r>
              <a:rPr lang="en-US"/>
              <a:t>Tele: +44 (0) 7887575238</a:t>
            </a:r>
          </a:p>
          <a:p>
            <a:pPr>
              <a:defRPr/>
            </a:pPr>
            <a:r>
              <a:rPr lang="en-US"/>
              <a:t>+44(0)2085815800</a:t>
            </a:r>
            <a:fld id="{5701511C-CE68-42AC-B68E-A000D0225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E036C-A0B0-4652-B6BF-47B35AC65DC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2C4B5-7106-4927-982A-FCA1C54DD144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1482725"/>
            <a:ext cx="4273550" cy="3205163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75" y="100013"/>
            <a:ext cx="4921250" cy="5032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61041" tIns="30521" rIns="61041" bIns="30521"/>
          <a:lstStyle/>
          <a:p>
            <a:endParaRPr lang="en-US" smtClean="0"/>
          </a:p>
        </p:txBody>
      </p:sp>
      <p:sp>
        <p:nvSpPr>
          <p:cNvPr id="450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10957EC-E9F9-4C4F-97B5-4FA8979B6C2A}" type="datetime3">
              <a:rPr lang="en-US" smtClean="0"/>
              <a:pPr/>
              <a:t>13 July 2012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30723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6087A-1E33-41B4-BD55-B9E28CED11C0}" type="slidenum">
              <a:rPr lang="sv-SE" smtClean="0"/>
              <a:pPr/>
              <a:t>2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/>
        </p:nvSpPr>
        <p:spPr bwMode="auto">
          <a:xfrm>
            <a:off x="381000" y="381000"/>
            <a:ext cx="6019800" cy="609600"/>
          </a:xfrm>
          <a:prstGeom prst="rect">
            <a:avLst/>
          </a:prstGeom>
        </p:spPr>
        <p:txBody>
          <a:bodyPr anchor="ctr"/>
          <a:lstStyle/>
          <a:p>
            <a:pPr eaLnBrk="0" hangingPunct="0"/>
            <a:endParaRPr lang="en-US" sz="3200">
              <a:solidFill>
                <a:srgbClr val="005E5C"/>
              </a:solidFill>
              <a:latin typeface="Gill Sans MT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/>
        </p:nvSpPr>
        <p:spPr bwMode="auto">
          <a:xfrm>
            <a:off x="381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4CC72F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FAE6-D774-4296-8FA5-9E96564E7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A2B2-2A0C-4D30-9FFA-D61A4E3DD9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0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30547-9415-4C73-A67F-6C4F3FC70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E773-5A16-43F6-B536-246127A48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EEF71-A8EE-4473-888F-B5E6224E5A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27265-26DF-4F1F-B044-EC6194E7CB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F699-8477-4C18-B57D-C88BCFC18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BFD-1CB7-4923-8B8E-8E5DCAD70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D64C-71B0-4DE0-9797-F4E8E766F1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54EF-A949-4DFC-A879-C188CC9447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8AACD-197F-459D-AB4E-9523536E66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76BAD8-B558-4675-8746-5196B8D456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66800"/>
            <a:ext cx="6858000" cy="0"/>
          </a:xfrm>
          <a:prstGeom prst="line">
            <a:avLst/>
          </a:prstGeom>
          <a:noFill/>
          <a:ln w="31750">
            <a:solidFill>
              <a:srgbClr val="0661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011863" y="52388"/>
            <a:ext cx="35639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636838" algn="ctr"/>
                <a:tab pos="5273675" algn="r"/>
              </a:tabLst>
              <a:defRPr/>
            </a:pPr>
            <a:r>
              <a:rPr lang="en-GB" sz="5400" b="1">
                <a:solidFill>
                  <a:schemeClr val="accent2"/>
                </a:solidFill>
              </a:rPr>
              <a:t>S</a:t>
            </a:r>
            <a:r>
              <a:rPr lang="en-GB" sz="1400" b="1">
                <a:solidFill>
                  <a:schemeClr val="accent2"/>
                </a:solidFill>
              </a:rPr>
              <a:t> </a:t>
            </a:r>
            <a:r>
              <a:rPr lang="en-GB" sz="5400" b="1">
                <a:solidFill>
                  <a:schemeClr val="accent2"/>
                </a:solidFill>
              </a:rPr>
              <a:t>G</a:t>
            </a:r>
            <a:r>
              <a:rPr lang="en-GB" sz="1400" b="1">
                <a:solidFill>
                  <a:schemeClr val="accent2"/>
                </a:solidFill>
              </a:rPr>
              <a:t> </a:t>
            </a:r>
            <a:r>
              <a:rPr lang="en-GB" sz="5400" b="1">
                <a:solidFill>
                  <a:schemeClr val="accent2"/>
                </a:solidFill>
              </a:rPr>
              <a:t>S</a:t>
            </a:r>
          </a:p>
          <a:p>
            <a:pPr algn="ctr">
              <a:tabLst>
                <a:tab pos="2636838" algn="ctr"/>
                <a:tab pos="5273675" algn="r"/>
              </a:tabLst>
              <a:defRPr/>
            </a:pPr>
            <a:r>
              <a:rPr lang="en-GB" sz="1800" b="1">
                <a:solidFill>
                  <a:schemeClr val="accent2"/>
                </a:solidFill>
              </a:rPr>
              <a:t>E&amp;MC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E5C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CC72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CC72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CC72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CC72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CC72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C72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C72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C72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C72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1.png@01CBB8EE.2BE890A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???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6572250" cy="642937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  <a:cs typeface="Times New Roman" pitchFamily="18" charset="0"/>
              </a:rPr>
              <a:t>Good Afternoon </a:t>
            </a:r>
            <a:endParaRPr lang="en-GB" sz="2800" smtClean="0"/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-142875" y="1428750"/>
            <a:ext cx="5857875" cy="4500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b="1" smtClean="0">
                <a:solidFill>
                  <a:srgbClr val="0606BA"/>
                </a:solidFill>
              </a:rPr>
              <a:t>Dr </a:t>
            </a:r>
            <a:r>
              <a:rPr lang="en-GB" sz="3600" b="1" smtClean="0">
                <a:solidFill>
                  <a:srgbClr val="0033CC"/>
                </a:solidFill>
              </a:rPr>
              <a:t>Sidney</a:t>
            </a:r>
            <a:r>
              <a:rPr lang="en-GB" sz="3600" b="1" smtClean="0">
                <a:solidFill>
                  <a:srgbClr val="0606BA"/>
                </a:solidFill>
              </a:rPr>
              <a:t> Sullivan</a:t>
            </a:r>
          </a:p>
          <a:p>
            <a:pPr eaLnBrk="1" hangingPunct="1">
              <a:lnSpc>
                <a:spcPct val="80000"/>
              </a:lnSpc>
            </a:pPr>
            <a:endParaRPr lang="en-GB" sz="1800" b="1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4000" b="1" smtClean="0">
                <a:solidFill>
                  <a:srgbClr val="0070C0"/>
                </a:solidFill>
              </a:rPr>
              <a:t> </a:t>
            </a:r>
            <a:r>
              <a:rPr lang="en-GB" sz="4000" b="1" smtClean="0">
                <a:solidFill>
                  <a:srgbClr val="0F02BE"/>
                </a:solidFill>
              </a:rPr>
              <a:t>SGS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solidFill>
                  <a:srgbClr val="0F02BE"/>
                </a:solidFill>
              </a:rPr>
              <a:t>Environmental &amp; Management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solidFill>
                  <a:srgbClr val="0F02BE"/>
                </a:solidFill>
              </a:rPr>
              <a:t>Consultancy</a:t>
            </a:r>
          </a:p>
          <a:p>
            <a:pPr eaLnBrk="1" hangingPunct="1">
              <a:lnSpc>
                <a:spcPct val="80000"/>
              </a:lnSpc>
            </a:pPr>
            <a:endParaRPr lang="en-GB" sz="2400" b="1" smtClean="0">
              <a:solidFill>
                <a:srgbClr val="0F02BE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solidFill>
                  <a:srgbClr val="0F02BE"/>
                </a:solidFill>
              </a:rPr>
              <a:t>England</a:t>
            </a:r>
          </a:p>
        </p:txBody>
      </p:sp>
      <p:pic>
        <p:nvPicPr>
          <p:cNvPr id="27651" name="Picture 2" descr="landlife kirkby towers low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285875"/>
            <a:ext cx="3429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176213"/>
            <a:ext cx="6019800" cy="6096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rgbClr val="0033CC"/>
                </a:solidFill>
                <a:cs typeface="Times New Roman" pitchFamily="18" charset="0"/>
              </a:rPr>
              <a:t>Partnerships &amp; Alliances</a:t>
            </a:r>
            <a:endParaRPr lang="en-US" sz="2800" b="1" smtClean="0">
              <a:solidFill>
                <a:srgbClr val="0033CC"/>
              </a:solidFill>
              <a:cs typeface="Times New Roman" pitchFamily="18" charset="0"/>
            </a:endParaRPr>
          </a:p>
        </p:txBody>
      </p:sp>
      <p:pic>
        <p:nvPicPr>
          <p:cNvPr id="39938" name="Picture 4" descr="Jworkingl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6588" y="1447800"/>
            <a:ext cx="7745412" cy="4957763"/>
          </a:xfrm>
          <a:solidFill>
            <a:schemeClr val="accent1"/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95263" y="176213"/>
            <a:ext cx="7234237" cy="6096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rgbClr val="0033CC"/>
                </a:solidFill>
                <a:cs typeface="Times New Roman" pitchFamily="18" charset="0"/>
              </a:rPr>
              <a:t>The Challenge</a:t>
            </a:r>
            <a:endParaRPr lang="en-GB" sz="2800" smtClean="0">
              <a:solidFill>
                <a:srgbClr val="0033CC"/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214563" y="1214438"/>
            <a:ext cx="3714750" cy="5357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smtClean="0">
                <a:solidFill>
                  <a:srgbClr val="0033CC"/>
                </a:solidFill>
              </a:rPr>
              <a:t/>
            </a:r>
            <a:br>
              <a:rPr lang="en-GB" sz="2200" smtClean="0">
                <a:solidFill>
                  <a:srgbClr val="0033CC"/>
                </a:solidFill>
              </a:rPr>
            </a:br>
            <a:endParaRPr lang="en-GB" sz="2200" smtClean="0">
              <a:solidFill>
                <a:srgbClr val="0033CC"/>
              </a:solidFill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928688" y="1238250"/>
            <a:ext cx="7072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>
                <a:solidFill>
                  <a:srgbClr val="0033CC"/>
                </a:solidFill>
              </a:rPr>
              <a:t>To be ‘smart’</a:t>
            </a:r>
          </a:p>
          <a:p>
            <a:endParaRPr lang="en-GB" b="1">
              <a:solidFill>
                <a:srgbClr val="0033CC"/>
              </a:solidFill>
            </a:endParaRPr>
          </a:p>
          <a:p>
            <a:r>
              <a:rPr lang="en-GB" sz="3600" b="1">
                <a:solidFill>
                  <a:srgbClr val="0033CC"/>
                </a:solidFill>
              </a:rPr>
              <a:t>“Be wary of partners who are more interested in extracting your resources than in building your capacity”</a:t>
            </a:r>
          </a:p>
          <a:p>
            <a:r>
              <a:rPr lang="en-GB" sz="3600" b="1">
                <a:solidFill>
                  <a:srgbClr val="0033CC"/>
                </a:solidFill>
              </a:rPr>
              <a:t>	</a:t>
            </a:r>
            <a:r>
              <a:rPr lang="en-GB" sz="1800" b="1">
                <a:solidFill>
                  <a:srgbClr val="0033CC"/>
                </a:solidFill>
              </a:rPr>
              <a:t>Hillary Clinton, Financial Times 1 December 2011  </a:t>
            </a:r>
            <a:endParaRPr lang="en-GB" sz="36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79975"/>
          </a:xfrm>
        </p:spPr>
        <p:txBody>
          <a:bodyPr rtlCol="0">
            <a:normAutofit fontScale="6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endParaRPr lang="en-GB" sz="3500" dirty="0" smtClean="0"/>
          </a:p>
          <a:p>
            <a:pPr>
              <a:buFont typeface="Arial" charset="0"/>
              <a:buNone/>
              <a:defRPr/>
            </a:pPr>
            <a:r>
              <a:rPr lang="en-GB" sz="6600" dirty="0" smtClean="0"/>
              <a:t/>
            </a:r>
            <a:br>
              <a:rPr lang="en-GB" sz="6600" dirty="0" smtClean="0"/>
            </a:br>
            <a:r>
              <a:rPr lang="en-GB" sz="6600" dirty="0" smtClean="0"/>
              <a:t> </a:t>
            </a:r>
            <a:r>
              <a:rPr lang="en-GB" sz="8000" dirty="0" smtClean="0"/>
              <a:t/>
            </a:r>
            <a:br>
              <a:rPr lang="en-GB" sz="8000" dirty="0" smtClean="0"/>
            </a:br>
            <a:r>
              <a:rPr lang="en-GB" sz="8000" dirty="0" smtClean="0"/>
              <a:t> </a:t>
            </a:r>
            <a:br>
              <a:rPr lang="en-GB" sz="8000" dirty="0" smtClean="0"/>
            </a:br>
            <a:r>
              <a:rPr lang="en-GB" sz="8000" dirty="0" smtClean="0"/>
              <a:t> 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> </a:t>
            </a:r>
            <a:br>
              <a:rPr lang="en-GB" sz="9600" dirty="0" smtClean="0"/>
            </a:br>
            <a:endParaRPr lang="en-GB" sz="16600" dirty="0" smtClean="0"/>
          </a:p>
        </p:txBody>
      </p:sp>
      <p:pic>
        <p:nvPicPr>
          <p:cNvPr id="41986" name="Object 1" descr="cid:image001.png@01CBB8EE.2BE890A0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50" y="1357313"/>
            <a:ext cx="8286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19063" y="201613"/>
            <a:ext cx="73104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33CC"/>
                </a:solidFill>
                <a:latin typeface="+mj-lt"/>
              </a:rPr>
              <a:t>The Essence </a:t>
            </a:r>
            <a:r>
              <a:rPr lang="en-GB" sz="2800" b="1">
                <a:solidFill>
                  <a:srgbClr val="0033CC"/>
                </a:solidFill>
                <a:latin typeface="+mj-lt"/>
              </a:rPr>
              <a:t>of  ‘</a:t>
            </a:r>
            <a:r>
              <a:rPr lang="en-GB" sz="2800" b="1" dirty="0">
                <a:solidFill>
                  <a:srgbClr val="0033CC"/>
                </a:solidFill>
                <a:latin typeface="+mj-lt"/>
              </a:rPr>
              <a:t>Green Shoots’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95263" y="176213"/>
            <a:ext cx="7234237" cy="6096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rgbClr val="0033CC"/>
                </a:solidFill>
                <a:cs typeface="Times New Roman" pitchFamily="18" charset="0"/>
              </a:rPr>
              <a:t>Economic and Social Challenges</a:t>
            </a:r>
            <a:endParaRPr lang="en-GB" sz="2800" smtClean="0">
              <a:solidFill>
                <a:srgbClr val="0033CC"/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214563" y="1214438"/>
            <a:ext cx="3714750" cy="5357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smtClean="0">
                <a:solidFill>
                  <a:srgbClr val="0033CC"/>
                </a:solidFill>
              </a:rPr>
              <a:t/>
            </a:r>
            <a:br>
              <a:rPr lang="en-GB" sz="2200" smtClean="0">
                <a:solidFill>
                  <a:srgbClr val="0033CC"/>
                </a:solidFill>
              </a:rPr>
            </a:br>
            <a:endParaRPr lang="en-GB" sz="2200" smtClean="0">
              <a:solidFill>
                <a:srgbClr val="0033CC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5572125" y="1214438"/>
            <a:ext cx="357187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 New Roman" pitchFamily="18" charset="0"/>
              <a:buChar char="Ø"/>
            </a:pPr>
            <a:r>
              <a:rPr lang="en-GB" sz="2200" b="1">
                <a:solidFill>
                  <a:srgbClr val="0033CC"/>
                </a:solidFill>
              </a:rPr>
              <a:t> The power of </a:t>
            </a:r>
          </a:p>
          <a:p>
            <a:r>
              <a:rPr lang="en-GB" sz="2200" b="1">
                <a:solidFill>
                  <a:srgbClr val="0033CC"/>
                </a:solidFill>
              </a:rPr>
              <a:t>      ‘volunteerism’</a:t>
            </a:r>
          </a:p>
          <a:p>
            <a:endParaRPr lang="en-GB" sz="22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2200" b="1">
                <a:solidFill>
                  <a:srgbClr val="0033CC"/>
                </a:solidFill>
              </a:rPr>
              <a:t>  Joint advocacy will</a:t>
            </a:r>
          </a:p>
          <a:p>
            <a:r>
              <a:rPr lang="en-GB" sz="2200" b="1">
                <a:solidFill>
                  <a:srgbClr val="0033CC"/>
                </a:solidFill>
              </a:rPr>
              <a:t>     displace a single channel</a:t>
            </a:r>
          </a:p>
          <a:p>
            <a:r>
              <a:rPr lang="en-GB" sz="2200" b="1">
                <a:solidFill>
                  <a:srgbClr val="0033CC"/>
                </a:solidFill>
              </a:rPr>
              <a:t>     professional ‘voice’</a:t>
            </a:r>
          </a:p>
          <a:p>
            <a:pPr>
              <a:buFont typeface="Times New Roman" pitchFamily="18" charset="0"/>
              <a:buChar char="Ø"/>
            </a:pPr>
            <a:endParaRPr lang="en-GB" sz="22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2200" b="1">
                <a:solidFill>
                  <a:srgbClr val="0033CC"/>
                </a:solidFill>
              </a:rPr>
              <a:t>  Discussion not referenda </a:t>
            </a:r>
          </a:p>
          <a:p>
            <a:pPr>
              <a:buFont typeface="Times New Roman" pitchFamily="18" charset="0"/>
              <a:buChar char="Ø"/>
            </a:pPr>
            <a:endParaRPr lang="en-GB" sz="2200" b="1">
              <a:solidFill>
                <a:srgbClr val="0033CC"/>
              </a:solidFill>
            </a:endParaRPr>
          </a:p>
          <a:p>
            <a:pPr marL="363538" lvl="2" indent="-363538">
              <a:buFont typeface="Times New Roman" pitchFamily="18" charset="0"/>
              <a:buChar char="Ø"/>
            </a:pPr>
            <a:r>
              <a:rPr lang="en-GB" sz="2200" b="1">
                <a:solidFill>
                  <a:srgbClr val="0033CC"/>
                </a:solidFill>
              </a:rPr>
              <a:t>Shorter product and practice ‘life cycles’</a:t>
            </a:r>
          </a:p>
          <a:p>
            <a:pPr marL="363538" lvl="2" indent="-363538">
              <a:buFont typeface="Times New Roman" pitchFamily="18" charset="0"/>
              <a:buChar char="Ø"/>
            </a:pPr>
            <a:endParaRPr lang="en-GB" sz="2200" b="1">
              <a:solidFill>
                <a:srgbClr val="0033CC"/>
              </a:solidFill>
            </a:endParaRPr>
          </a:p>
          <a:p>
            <a:pPr marL="363538" lvl="2" indent="-363538">
              <a:buFont typeface="Times New Roman" pitchFamily="18" charset="0"/>
              <a:buChar char="Ø"/>
            </a:pPr>
            <a:r>
              <a:rPr lang="en-GB" sz="2200" b="1">
                <a:solidFill>
                  <a:srgbClr val="0033CC"/>
                </a:solidFill>
              </a:rPr>
              <a:t>CLERE Model (Barber, 2005)</a:t>
            </a:r>
          </a:p>
          <a:p>
            <a:pPr marL="363538" lvl="2" indent="-363538"/>
            <a:endParaRPr lang="en-GB" sz="2200" b="1">
              <a:solidFill>
                <a:srgbClr val="0033CC"/>
              </a:solidFill>
            </a:endParaRPr>
          </a:p>
          <a:p>
            <a:pPr marL="363538" lvl="2" indent="-363538">
              <a:buFont typeface="Times New Roman" pitchFamily="18" charset="0"/>
              <a:buChar char="Ø"/>
            </a:pPr>
            <a:r>
              <a:rPr lang="en-GB" sz="2200" b="1">
                <a:solidFill>
                  <a:srgbClr val="0033CC"/>
                </a:solidFill>
              </a:rPr>
              <a:t>No perfect knowledge</a:t>
            </a:r>
          </a:p>
          <a:p>
            <a:pPr>
              <a:buFont typeface="Times New Roman" pitchFamily="18" charset="0"/>
              <a:buChar char="Ø"/>
            </a:pPr>
            <a:endParaRPr lang="en-GB" sz="2200" b="1">
              <a:solidFill>
                <a:srgbClr val="0033CC"/>
              </a:solidFill>
            </a:endParaRPr>
          </a:p>
          <a:p>
            <a:endParaRPr lang="en-GB" sz="2200" b="1">
              <a:solidFill>
                <a:srgbClr val="0033CC"/>
              </a:solidFill>
            </a:endParaRPr>
          </a:p>
        </p:txBody>
      </p:sp>
      <p:pic>
        <p:nvPicPr>
          <p:cNvPr id="43012" name="Picture 3" descr="Kingston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41084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050"/>
          <p:cNvSpPr>
            <a:spLocks noChangeArrowheads="1"/>
          </p:cNvSpPr>
          <p:nvPr/>
        </p:nvSpPr>
        <p:spPr bwMode="auto">
          <a:xfrm>
            <a:off x="928688" y="1700213"/>
            <a:ext cx="10112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/>
              <a:t>	</a:t>
            </a:r>
          </a:p>
        </p:txBody>
      </p:sp>
      <p:grpSp>
        <p:nvGrpSpPr>
          <p:cNvPr id="2" name="Group 2051"/>
          <p:cNvGrpSpPr>
            <a:grpSpLocks/>
          </p:cNvGrpSpPr>
          <p:nvPr/>
        </p:nvGrpSpPr>
        <p:grpSpPr bwMode="auto">
          <a:xfrm>
            <a:off x="4356100" y="1214438"/>
            <a:ext cx="3022600" cy="3062287"/>
            <a:chOff x="3248" y="772"/>
            <a:chExt cx="2142" cy="1929"/>
          </a:xfrm>
        </p:grpSpPr>
        <p:sp>
          <p:nvSpPr>
            <p:cNvPr id="44048" name="Freeform 2052"/>
            <p:cNvSpPr>
              <a:spLocks/>
            </p:cNvSpPr>
            <p:nvPr/>
          </p:nvSpPr>
          <p:spPr bwMode="auto">
            <a:xfrm>
              <a:off x="3248" y="772"/>
              <a:ext cx="2142" cy="1929"/>
            </a:xfrm>
            <a:custGeom>
              <a:avLst/>
              <a:gdLst>
                <a:gd name="T0" fmla="*/ 0 w 1904"/>
                <a:gd name="T1" fmla="*/ 0 h 1929"/>
                <a:gd name="T2" fmla="*/ 8802 w 1904"/>
                <a:gd name="T3" fmla="*/ 1539 h 1929"/>
                <a:gd name="T4" fmla="*/ 8010 w 1904"/>
                <a:gd name="T5" fmla="*/ 1553 h 1929"/>
                <a:gd name="T6" fmla="*/ 7985 w 1904"/>
                <a:gd name="T7" fmla="*/ 1587 h 1929"/>
                <a:gd name="T8" fmla="*/ 8027 w 1904"/>
                <a:gd name="T9" fmla="*/ 1630 h 1929"/>
                <a:gd name="T10" fmla="*/ 8085 w 1904"/>
                <a:gd name="T11" fmla="*/ 1681 h 1929"/>
                <a:gd name="T12" fmla="*/ 8126 w 1904"/>
                <a:gd name="T13" fmla="*/ 1731 h 1929"/>
                <a:gd name="T14" fmla="*/ 8102 w 1904"/>
                <a:gd name="T15" fmla="*/ 1777 h 1929"/>
                <a:gd name="T16" fmla="*/ 8048 w 1904"/>
                <a:gd name="T17" fmla="*/ 1823 h 1929"/>
                <a:gd name="T18" fmla="*/ 7901 w 1904"/>
                <a:gd name="T19" fmla="*/ 1863 h 1929"/>
                <a:gd name="T20" fmla="*/ 7738 w 1904"/>
                <a:gd name="T21" fmla="*/ 1893 h 1929"/>
                <a:gd name="T22" fmla="*/ 7551 w 1904"/>
                <a:gd name="T23" fmla="*/ 1914 h 1929"/>
                <a:gd name="T24" fmla="*/ 7291 w 1904"/>
                <a:gd name="T25" fmla="*/ 1926 h 1929"/>
                <a:gd name="T26" fmla="*/ 7065 w 1904"/>
                <a:gd name="T27" fmla="*/ 1928 h 1929"/>
                <a:gd name="T28" fmla="*/ 6877 w 1904"/>
                <a:gd name="T29" fmla="*/ 1923 h 1929"/>
                <a:gd name="T30" fmla="*/ 6678 w 1904"/>
                <a:gd name="T31" fmla="*/ 1909 h 1929"/>
                <a:gd name="T32" fmla="*/ 6514 w 1904"/>
                <a:gd name="T33" fmla="*/ 1885 h 1929"/>
                <a:gd name="T34" fmla="*/ 6368 w 1904"/>
                <a:gd name="T35" fmla="*/ 1849 h 1929"/>
                <a:gd name="T36" fmla="*/ 6243 w 1904"/>
                <a:gd name="T37" fmla="*/ 1808 h 1929"/>
                <a:gd name="T38" fmla="*/ 6174 w 1904"/>
                <a:gd name="T39" fmla="*/ 1753 h 1929"/>
                <a:gd name="T40" fmla="*/ 6207 w 1904"/>
                <a:gd name="T41" fmla="*/ 1698 h 1929"/>
                <a:gd name="T42" fmla="*/ 6263 w 1904"/>
                <a:gd name="T43" fmla="*/ 1643 h 1929"/>
                <a:gd name="T44" fmla="*/ 6318 w 1904"/>
                <a:gd name="T45" fmla="*/ 1589 h 1929"/>
                <a:gd name="T46" fmla="*/ 6314 w 1904"/>
                <a:gd name="T47" fmla="*/ 1563 h 1929"/>
                <a:gd name="T48" fmla="*/ 4830 w 1904"/>
                <a:gd name="T49" fmla="*/ 1549 h 1929"/>
                <a:gd name="T50" fmla="*/ 4842 w 1904"/>
                <a:gd name="T51" fmla="*/ 1459 h 1929"/>
                <a:gd name="T52" fmla="*/ 4809 w 1904"/>
                <a:gd name="T53" fmla="*/ 1399 h 1929"/>
                <a:gd name="T54" fmla="*/ 4746 w 1904"/>
                <a:gd name="T55" fmla="*/ 1363 h 1929"/>
                <a:gd name="T56" fmla="*/ 4625 w 1904"/>
                <a:gd name="T57" fmla="*/ 1334 h 1929"/>
                <a:gd name="T58" fmla="*/ 4466 w 1904"/>
                <a:gd name="T59" fmla="*/ 1315 h 1929"/>
                <a:gd name="T60" fmla="*/ 4250 w 1904"/>
                <a:gd name="T61" fmla="*/ 1308 h 1929"/>
                <a:gd name="T62" fmla="*/ 3948 w 1904"/>
                <a:gd name="T63" fmla="*/ 1313 h 1929"/>
                <a:gd name="T64" fmla="*/ 3666 w 1904"/>
                <a:gd name="T65" fmla="*/ 1318 h 1929"/>
                <a:gd name="T66" fmla="*/ 3380 w 1904"/>
                <a:gd name="T67" fmla="*/ 1318 h 1929"/>
                <a:gd name="T68" fmla="*/ 3095 w 1904"/>
                <a:gd name="T69" fmla="*/ 1305 h 1929"/>
                <a:gd name="T70" fmla="*/ 2871 w 1904"/>
                <a:gd name="T71" fmla="*/ 1275 h 1929"/>
                <a:gd name="T72" fmla="*/ 2743 w 1904"/>
                <a:gd name="T73" fmla="*/ 1236 h 1929"/>
                <a:gd name="T74" fmla="*/ 2692 w 1904"/>
                <a:gd name="T75" fmla="*/ 1183 h 1929"/>
                <a:gd name="T76" fmla="*/ 2696 w 1904"/>
                <a:gd name="T77" fmla="*/ 1123 h 1929"/>
                <a:gd name="T78" fmla="*/ 2655 w 1904"/>
                <a:gd name="T79" fmla="*/ 1068 h 1929"/>
                <a:gd name="T80" fmla="*/ 2593 w 1904"/>
                <a:gd name="T81" fmla="*/ 1034 h 1929"/>
                <a:gd name="T82" fmla="*/ 2510 w 1904"/>
                <a:gd name="T83" fmla="*/ 1012 h 1929"/>
                <a:gd name="T84" fmla="*/ 2289 w 1904"/>
                <a:gd name="T85" fmla="*/ 990 h 1929"/>
                <a:gd name="T86" fmla="*/ 2007 w 1904"/>
                <a:gd name="T87" fmla="*/ 972 h 1929"/>
                <a:gd name="T88" fmla="*/ 1700 w 1904"/>
                <a:gd name="T89" fmla="*/ 960 h 1929"/>
                <a:gd name="T90" fmla="*/ 1456 w 1904"/>
                <a:gd name="T91" fmla="*/ 943 h 1929"/>
                <a:gd name="T92" fmla="*/ 1252 w 1904"/>
                <a:gd name="T93" fmla="*/ 918 h 1929"/>
                <a:gd name="T94" fmla="*/ 1083 w 1904"/>
                <a:gd name="T95" fmla="*/ 882 h 1929"/>
                <a:gd name="T96" fmla="*/ 978 w 1904"/>
                <a:gd name="T97" fmla="*/ 837 h 1929"/>
                <a:gd name="T98" fmla="*/ 961 w 1904"/>
                <a:gd name="T99" fmla="*/ 787 h 1929"/>
                <a:gd name="T100" fmla="*/ 1022 w 1904"/>
                <a:gd name="T101" fmla="*/ 731 h 1929"/>
                <a:gd name="T102" fmla="*/ 1074 w 1904"/>
                <a:gd name="T103" fmla="*/ 669 h 1929"/>
                <a:gd name="T104" fmla="*/ 1115 w 1904"/>
                <a:gd name="T105" fmla="*/ 611 h 1929"/>
                <a:gd name="T106" fmla="*/ 1074 w 1904"/>
                <a:gd name="T107" fmla="*/ 553 h 1929"/>
                <a:gd name="T108" fmla="*/ 965 w 1904"/>
                <a:gd name="T109" fmla="*/ 500 h 1929"/>
                <a:gd name="T110" fmla="*/ 858 w 1904"/>
                <a:gd name="T111" fmla="*/ 467 h 1929"/>
                <a:gd name="T112" fmla="*/ 726 w 1904"/>
                <a:gd name="T113" fmla="*/ 438 h 1929"/>
                <a:gd name="T114" fmla="*/ 562 w 1904"/>
                <a:gd name="T115" fmla="*/ 418 h 1929"/>
                <a:gd name="T116" fmla="*/ 357 w 1904"/>
                <a:gd name="T117" fmla="*/ 404 h 1929"/>
                <a:gd name="T118" fmla="*/ 111 w 1904"/>
                <a:gd name="T119" fmla="*/ 402 h 19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04"/>
                <a:gd name="T181" fmla="*/ 0 h 1929"/>
                <a:gd name="T182" fmla="*/ 1904 w 1904"/>
                <a:gd name="T183" fmla="*/ 1929 h 19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04" h="1929">
                  <a:moveTo>
                    <a:pt x="0" y="402"/>
                  </a:moveTo>
                  <a:lnTo>
                    <a:pt x="0" y="0"/>
                  </a:lnTo>
                  <a:lnTo>
                    <a:pt x="1902" y="0"/>
                  </a:lnTo>
                  <a:lnTo>
                    <a:pt x="1903" y="1539"/>
                  </a:lnTo>
                  <a:lnTo>
                    <a:pt x="1739" y="1539"/>
                  </a:lnTo>
                  <a:lnTo>
                    <a:pt x="1732" y="1553"/>
                  </a:lnTo>
                  <a:lnTo>
                    <a:pt x="1727" y="1572"/>
                  </a:lnTo>
                  <a:lnTo>
                    <a:pt x="1727" y="1587"/>
                  </a:lnTo>
                  <a:lnTo>
                    <a:pt x="1729" y="1606"/>
                  </a:lnTo>
                  <a:lnTo>
                    <a:pt x="1735" y="1630"/>
                  </a:lnTo>
                  <a:lnTo>
                    <a:pt x="1742" y="1661"/>
                  </a:lnTo>
                  <a:lnTo>
                    <a:pt x="1748" y="1681"/>
                  </a:lnTo>
                  <a:lnTo>
                    <a:pt x="1753" y="1707"/>
                  </a:lnTo>
                  <a:lnTo>
                    <a:pt x="1757" y="1731"/>
                  </a:lnTo>
                  <a:lnTo>
                    <a:pt x="1757" y="1755"/>
                  </a:lnTo>
                  <a:lnTo>
                    <a:pt x="1753" y="1777"/>
                  </a:lnTo>
                  <a:lnTo>
                    <a:pt x="1748" y="1801"/>
                  </a:lnTo>
                  <a:lnTo>
                    <a:pt x="1740" y="1823"/>
                  </a:lnTo>
                  <a:lnTo>
                    <a:pt x="1727" y="1842"/>
                  </a:lnTo>
                  <a:lnTo>
                    <a:pt x="1709" y="1863"/>
                  </a:lnTo>
                  <a:lnTo>
                    <a:pt x="1691" y="1878"/>
                  </a:lnTo>
                  <a:lnTo>
                    <a:pt x="1674" y="1893"/>
                  </a:lnTo>
                  <a:lnTo>
                    <a:pt x="1655" y="1905"/>
                  </a:lnTo>
                  <a:lnTo>
                    <a:pt x="1632" y="1914"/>
                  </a:lnTo>
                  <a:lnTo>
                    <a:pt x="1604" y="1923"/>
                  </a:lnTo>
                  <a:lnTo>
                    <a:pt x="1576" y="1926"/>
                  </a:lnTo>
                  <a:lnTo>
                    <a:pt x="1552" y="1928"/>
                  </a:lnTo>
                  <a:lnTo>
                    <a:pt x="1528" y="1928"/>
                  </a:lnTo>
                  <a:lnTo>
                    <a:pt x="1505" y="1926"/>
                  </a:lnTo>
                  <a:lnTo>
                    <a:pt x="1487" y="1923"/>
                  </a:lnTo>
                  <a:lnTo>
                    <a:pt x="1465" y="1916"/>
                  </a:lnTo>
                  <a:lnTo>
                    <a:pt x="1444" y="1909"/>
                  </a:lnTo>
                  <a:lnTo>
                    <a:pt x="1427" y="1899"/>
                  </a:lnTo>
                  <a:lnTo>
                    <a:pt x="1409" y="1885"/>
                  </a:lnTo>
                  <a:lnTo>
                    <a:pt x="1393" y="1868"/>
                  </a:lnTo>
                  <a:lnTo>
                    <a:pt x="1376" y="1849"/>
                  </a:lnTo>
                  <a:lnTo>
                    <a:pt x="1361" y="1828"/>
                  </a:lnTo>
                  <a:lnTo>
                    <a:pt x="1350" y="1808"/>
                  </a:lnTo>
                  <a:lnTo>
                    <a:pt x="1342" y="1782"/>
                  </a:lnTo>
                  <a:lnTo>
                    <a:pt x="1335" y="1753"/>
                  </a:lnTo>
                  <a:lnTo>
                    <a:pt x="1335" y="1726"/>
                  </a:lnTo>
                  <a:lnTo>
                    <a:pt x="1342" y="1698"/>
                  </a:lnTo>
                  <a:lnTo>
                    <a:pt x="1348" y="1671"/>
                  </a:lnTo>
                  <a:lnTo>
                    <a:pt x="1355" y="1643"/>
                  </a:lnTo>
                  <a:lnTo>
                    <a:pt x="1363" y="1613"/>
                  </a:lnTo>
                  <a:lnTo>
                    <a:pt x="1366" y="1589"/>
                  </a:lnTo>
                  <a:lnTo>
                    <a:pt x="1366" y="1575"/>
                  </a:lnTo>
                  <a:lnTo>
                    <a:pt x="1365" y="1563"/>
                  </a:lnTo>
                  <a:lnTo>
                    <a:pt x="1360" y="1549"/>
                  </a:lnTo>
                  <a:lnTo>
                    <a:pt x="1044" y="1549"/>
                  </a:lnTo>
                  <a:lnTo>
                    <a:pt x="1049" y="1491"/>
                  </a:lnTo>
                  <a:lnTo>
                    <a:pt x="1047" y="1459"/>
                  </a:lnTo>
                  <a:lnTo>
                    <a:pt x="1044" y="1428"/>
                  </a:lnTo>
                  <a:lnTo>
                    <a:pt x="1040" y="1399"/>
                  </a:lnTo>
                  <a:lnTo>
                    <a:pt x="1035" y="1380"/>
                  </a:lnTo>
                  <a:lnTo>
                    <a:pt x="1027" y="1363"/>
                  </a:lnTo>
                  <a:lnTo>
                    <a:pt x="1017" y="1347"/>
                  </a:lnTo>
                  <a:lnTo>
                    <a:pt x="1001" y="1334"/>
                  </a:lnTo>
                  <a:lnTo>
                    <a:pt x="983" y="1322"/>
                  </a:lnTo>
                  <a:lnTo>
                    <a:pt x="965" y="1315"/>
                  </a:lnTo>
                  <a:lnTo>
                    <a:pt x="947" y="1310"/>
                  </a:lnTo>
                  <a:lnTo>
                    <a:pt x="919" y="1308"/>
                  </a:lnTo>
                  <a:lnTo>
                    <a:pt x="886" y="1308"/>
                  </a:lnTo>
                  <a:lnTo>
                    <a:pt x="854" y="1313"/>
                  </a:lnTo>
                  <a:lnTo>
                    <a:pt x="820" y="1315"/>
                  </a:lnTo>
                  <a:lnTo>
                    <a:pt x="793" y="1318"/>
                  </a:lnTo>
                  <a:lnTo>
                    <a:pt x="759" y="1320"/>
                  </a:lnTo>
                  <a:lnTo>
                    <a:pt x="731" y="1318"/>
                  </a:lnTo>
                  <a:lnTo>
                    <a:pt x="706" y="1315"/>
                  </a:lnTo>
                  <a:lnTo>
                    <a:pt x="668" y="1305"/>
                  </a:lnTo>
                  <a:lnTo>
                    <a:pt x="644" y="1293"/>
                  </a:lnTo>
                  <a:lnTo>
                    <a:pt x="621" y="1275"/>
                  </a:lnTo>
                  <a:lnTo>
                    <a:pt x="606" y="1257"/>
                  </a:lnTo>
                  <a:lnTo>
                    <a:pt x="593" y="1236"/>
                  </a:lnTo>
                  <a:lnTo>
                    <a:pt x="583" y="1210"/>
                  </a:lnTo>
                  <a:lnTo>
                    <a:pt x="581" y="1183"/>
                  </a:lnTo>
                  <a:lnTo>
                    <a:pt x="581" y="1149"/>
                  </a:lnTo>
                  <a:lnTo>
                    <a:pt x="583" y="1123"/>
                  </a:lnTo>
                  <a:lnTo>
                    <a:pt x="581" y="1097"/>
                  </a:lnTo>
                  <a:lnTo>
                    <a:pt x="574" y="1068"/>
                  </a:lnTo>
                  <a:lnTo>
                    <a:pt x="569" y="1051"/>
                  </a:lnTo>
                  <a:lnTo>
                    <a:pt x="561" y="1034"/>
                  </a:lnTo>
                  <a:lnTo>
                    <a:pt x="551" y="1022"/>
                  </a:lnTo>
                  <a:lnTo>
                    <a:pt x="542" y="1012"/>
                  </a:lnTo>
                  <a:lnTo>
                    <a:pt x="520" y="1001"/>
                  </a:lnTo>
                  <a:lnTo>
                    <a:pt x="495" y="990"/>
                  </a:lnTo>
                  <a:lnTo>
                    <a:pt x="467" y="981"/>
                  </a:lnTo>
                  <a:lnTo>
                    <a:pt x="434" y="972"/>
                  </a:lnTo>
                  <a:lnTo>
                    <a:pt x="402" y="966"/>
                  </a:lnTo>
                  <a:lnTo>
                    <a:pt x="367" y="960"/>
                  </a:lnTo>
                  <a:lnTo>
                    <a:pt x="342" y="952"/>
                  </a:lnTo>
                  <a:lnTo>
                    <a:pt x="314" y="943"/>
                  </a:lnTo>
                  <a:lnTo>
                    <a:pt x="288" y="933"/>
                  </a:lnTo>
                  <a:lnTo>
                    <a:pt x="270" y="918"/>
                  </a:lnTo>
                  <a:lnTo>
                    <a:pt x="248" y="899"/>
                  </a:lnTo>
                  <a:lnTo>
                    <a:pt x="234" y="882"/>
                  </a:lnTo>
                  <a:lnTo>
                    <a:pt x="220" y="861"/>
                  </a:lnTo>
                  <a:lnTo>
                    <a:pt x="211" y="837"/>
                  </a:lnTo>
                  <a:lnTo>
                    <a:pt x="207" y="811"/>
                  </a:lnTo>
                  <a:lnTo>
                    <a:pt x="207" y="787"/>
                  </a:lnTo>
                  <a:lnTo>
                    <a:pt x="212" y="764"/>
                  </a:lnTo>
                  <a:lnTo>
                    <a:pt x="220" y="731"/>
                  </a:lnTo>
                  <a:lnTo>
                    <a:pt x="229" y="698"/>
                  </a:lnTo>
                  <a:lnTo>
                    <a:pt x="232" y="669"/>
                  </a:lnTo>
                  <a:lnTo>
                    <a:pt x="239" y="640"/>
                  </a:lnTo>
                  <a:lnTo>
                    <a:pt x="242" y="611"/>
                  </a:lnTo>
                  <a:lnTo>
                    <a:pt x="239" y="580"/>
                  </a:lnTo>
                  <a:lnTo>
                    <a:pt x="232" y="553"/>
                  </a:lnTo>
                  <a:lnTo>
                    <a:pt x="222" y="526"/>
                  </a:lnTo>
                  <a:lnTo>
                    <a:pt x="209" y="500"/>
                  </a:lnTo>
                  <a:lnTo>
                    <a:pt x="194" y="479"/>
                  </a:lnTo>
                  <a:lnTo>
                    <a:pt x="186" y="467"/>
                  </a:lnTo>
                  <a:lnTo>
                    <a:pt x="171" y="452"/>
                  </a:lnTo>
                  <a:lnTo>
                    <a:pt x="156" y="438"/>
                  </a:lnTo>
                  <a:lnTo>
                    <a:pt x="141" y="428"/>
                  </a:lnTo>
                  <a:lnTo>
                    <a:pt x="122" y="418"/>
                  </a:lnTo>
                  <a:lnTo>
                    <a:pt x="102" y="411"/>
                  </a:lnTo>
                  <a:lnTo>
                    <a:pt x="77" y="404"/>
                  </a:lnTo>
                  <a:lnTo>
                    <a:pt x="49" y="402"/>
                  </a:lnTo>
                  <a:lnTo>
                    <a:pt x="24" y="402"/>
                  </a:lnTo>
                  <a:lnTo>
                    <a:pt x="0" y="402"/>
                  </a:lnTo>
                </a:path>
              </a:pathLst>
            </a:custGeom>
            <a:solidFill>
              <a:srgbClr val="CC33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Rectangle 2053"/>
            <p:cNvSpPr>
              <a:spLocks noChangeArrowheads="1"/>
            </p:cNvSpPr>
            <p:nvPr/>
          </p:nvSpPr>
          <p:spPr bwMode="auto">
            <a:xfrm>
              <a:off x="3868" y="866"/>
              <a:ext cx="1153" cy="754"/>
            </a:xfrm>
            <a:prstGeom prst="rect">
              <a:avLst/>
            </a:prstGeom>
            <a:solidFill>
              <a:srgbClr val="CC33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b="1">
                  <a:solidFill>
                    <a:srgbClr val="FFFF00"/>
                  </a:solidFill>
                </a:rPr>
                <a:t>Evidenced </a:t>
              </a:r>
            </a:p>
            <a:p>
              <a:r>
                <a:rPr lang="en-GB" b="1">
                  <a:solidFill>
                    <a:srgbClr val="FFFF00"/>
                  </a:solidFill>
                </a:rPr>
                <a:t>Supported</a:t>
              </a:r>
            </a:p>
            <a:p>
              <a:r>
                <a:rPr lang="en-GB" b="1">
                  <a:solidFill>
                    <a:srgbClr val="FFFF00"/>
                  </a:solidFill>
                </a:rPr>
                <a:t> Practice</a:t>
              </a:r>
              <a:endParaRPr lang="en-GB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054"/>
          <p:cNvGrpSpPr>
            <a:grpSpLocks/>
          </p:cNvGrpSpPr>
          <p:nvPr/>
        </p:nvGrpSpPr>
        <p:grpSpPr bwMode="auto">
          <a:xfrm>
            <a:off x="4337050" y="3640138"/>
            <a:ext cx="3035300" cy="2565400"/>
            <a:chOff x="3239" y="2309"/>
            <a:chExt cx="2151" cy="1616"/>
          </a:xfrm>
        </p:grpSpPr>
        <p:sp>
          <p:nvSpPr>
            <p:cNvPr id="44046" name="Freeform 2055"/>
            <p:cNvSpPr>
              <a:spLocks/>
            </p:cNvSpPr>
            <p:nvPr/>
          </p:nvSpPr>
          <p:spPr bwMode="auto">
            <a:xfrm>
              <a:off x="3239" y="2309"/>
              <a:ext cx="2151" cy="1616"/>
            </a:xfrm>
            <a:custGeom>
              <a:avLst/>
              <a:gdLst>
                <a:gd name="T0" fmla="*/ 0 w 1912"/>
                <a:gd name="T1" fmla="*/ 1615 h 1616"/>
                <a:gd name="T2" fmla="*/ 8835 w 1912"/>
                <a:gd name="T3" fmla="*/ 0 h 1616"/>
                <a:gd name="T4" fmla="*/ 8010 w 1912"/>
                <a:gd name="T5" fmla="*/ 31 h 1616"/>
                <a:gd name="T6" fmla="*/ 8030 w 1912"/>
                <a:gd name="T7" fmla="*/ 84 h 1616"/>
                <a:gd name="T8" fmla="*/ 8124 w 1912"/>
                <a:gd name="T9" fmla="*/ 156 h 1616"/>
                <a:gd name="T10" fmla="*/ 8147 w 1912"/>
                <a:gd name="T11" fmla="*/ 214 h 1616"/>
                <a:gd name="T12" fmla="*/ 8097 w 1912"/>
                <a:gd name="T13" fmla="*/ 274 h 1616"/>
                <a:gd name="T14" fmla="*/ 7904 w 1912"/>
                <a:gd name="T15" fmla="*/ 327 h 1616"/>
                <a:gd name="T16" fmla="*/ 7685 w 1912"/>
                <a:gd name="T17" fmla="*/ 365 h 1616"/>
                <a:gd name="T18" fmla="*/ 7395 w 1912"/>
                <a:gd name="T19" fmla="*/ 384 h 1616"/>
                <a:gd name="T20" fmla="*/ 6998 w 1912"/>
                <a:gd name="T21" fmla="*/ 382 h 1616"/>
                <a:gd name="T22" fmla="*/ 6744 w 1912"/>
                <a:gd name="T23" fmla="*/ 370 h 1616"/>
                <a:gd name="T24" fmla="*/ 6482 w 1912"/>
                <a:gd name="T25" fmla="*/ 329 h 1616"/>
                <a:gd name="T26" fmla="*/ 6314 w 1912"/>
                <a:gd name="T27" fmla="*/ 278 h 1616"/>
                <a:gd name="T28" fmla="*/ 6238 w 1912"/>
                <a:gd name="T29" fmla="*/ 225 h 1616"/>
                <a:gd name="T30" fmla="*/ 6245 w 1912"/>
                <a:gd name="T31" fmla="*/ 166 h 1616"/>
                <a:gd name="T32" fmla="*/ 6314 w 1912"/>
                <a:gd name="T33" fmla="*/ 113 h 1616"/>
                <a:gd name="T34" fmla="*/ 6370 w 1912"/>
                <a:gd name="T35" fmla="*/ 59 h 1616"/>
                <a:gd name="T36" fmla="*/ 6342 w 1912"/>
                <a:gd name="T37" fmla="*/ 7 h 1616"/>
                <a:gd name="T38" fmla="*/ 4878 w 1912"/>
                <a:gd name="T39" fmla="*/ 64 h 1616"/>
                <a:gd name="T40" fmla="*/ 4854 w 1912"/>
                <a:gd name="T41" fmla="*/ 136 h 1616"/>
                <a:gd name="T42" fmla="*/ 4842 w 1912"/>
                <a:gd name="T43" fmla="*/ 196 h 1616"/>
                <a:gd name="T44" fmla="*/ 4775 w 1912"/>
                <a:gd name="T45" fmla="*/ 247 h 1616"/>
                <a:gd name="T46" fmla="*/ 4640 w 1912"/>
                <a:gd name="T47" fmla="*/ 281 h 1616"/>
                <a:gd name="T48" fmla="*/ 4450 w 1912"/>
                <a:gd name="T49" fmla="*/ 300 h 1616"/>
                <a:gd name="T50" fmla="*/ 4246 w 1912"/>
                <a:gd name="T51" fmla="*/ 307 h 1616"/>
                <a:gd name="T52" fmla="*/ 3996 w 1912"/>
                <a:gd name="T53" fmla="*/ 303 h 1616"/>
                <a:gd name="T54" fmla="*/ 3772 w 1912"/>
                <a:gd name="T55" fmla="*/ 298 h 1616"/>
                <a:gd name="T56" fmla="*/ 3482 w 1912"/>
                <a:gd name="T57" fmla="*/ 295 h 1616"/>
                <a:gd name="T58" fmla="*/ 3216 w 1912"/>
                <a:gd name="T59" fmla="*/ 303 h 1616"/>
                <a:gd name="T60" fmla="*/ 2985 w 1912"/>
                <a:gd name="T61" fmla="*/ 324 h 1616"/>
                <a:gd name="T62" fmla="*/ 2806 w 1912"/>
                <a:gd name="T63" fmla="*/ 360 h 1616"/>
                <a:gd name="T64" fmla="*/ 2707 w 1912"/>
                <a:gd name="T65" fmla="*/ 404 h 1616"/>
                <a:gd name="T66" fmla="*/ 2707 w 1912"/>
                <a:gd name="T67" fmla="*/ 456 h 1616"/>
                <a:gd name="T68" fmla="*/ 2707 w 1912"/>
                <a:gd name="T69" fmla="*/ 512 h 1616"/>
                <a:gd name="T70" fmla="*/ 2655 w 1912"/>
                <a:gd name="T71" fmla="*/ 558 h 1616"/>
                <a:gd name="T72" fmla="*/ 2549 w 1912"/>
                <a:gd name="T73" fmla="*/ 596 h 1616"/>
                <a:gd name="T74" fmla="*/ 2332 w 1912"/>
                <a:gd name="T75" fmla="*/ 622 h 1616"/>
                <a:gd name="T76" fmla="*/ 2096 w 1912"/>
                <a:gd name="T77" fmla="*/ 637 h 1616"/>
                <a:gd name="T78" fmla="*/ 1809 w 1912"/>
                <a:gd name="T79" fmla="*/ 651 h 1616"/>
                <a:gd name="T80" fmla="*/ 1556 w 1912"/>
                <a:gd name="T81" fmla="*/ 665 h 1616"/>
                <a:gd name="T82" fmla="*/ 1340 w 1912"/>
                <a:gd name="T83" fmla="*/ 683 h 1616"/>
                <a:gd name="T84" fmla="*/ 1180 w 1912"/>
                <a:gd name="T85" fmla="*/ 711 h 1616"/>
                <a:gd name="T86" fmla="*/ 1041 w 1912"/>
                <a:gd name="T87" fmla="*/ 754 h 1616"/>
                <a:gd name="T88" fmla="*/ 970 w 1912"/>
                <a:gd name="T89" fmla="*/ 807 h 1616"/>
                <a:gd name="T90" fmla="*/ 1002 w 1912"/>
                <a:gd name="T91" fmla="*/ 863 h 1616"/>
                <a:gd name="T92" fmla="*/ 1081 w 1912"/>
                <a:gd name="T93" fmla="*/ 932 h 1616"/>
                <a:gd name="T94" fmla="*/ 1123 w 1912"/>
                <a:gd name="T95" fmla="*/ 990 h 1616"/>
                <a:gd name="T96" fmla="*/ 1113 w 1912"/>
                <a:gd name="T97" fmla="*/ 1046 h 1616"/>
                <a:gd name="T98" fmla="*/ 1041 w 1912"/>
                <a:gd name="T99" fmla="*/ 1098 h 1616"/>
                <a:gd name="T100" fmla="*/ 932 w 1912"/>
                <a:gd name="T101" fmla="*/ 1149 h 1616"/>
                <a:gd name="T102" fmla="*/ 761 w 1912"/>
                <a:gd name="T103" fmla="*/ 1206 h 1616"/>
                <a:gd name="T104" fmla="*/ 587 w 1912"/>
                <a:gd name="T105" fmla="*/ 1242 h 1616"/>
                <a:gd name="T106" fmla="*/ 402 w 1912"/>
                <a:gd name="T107" fmla="*/ 1264 h 1616"/>
                <a:gd name="T108" fmla="*/ 133 w 1912"/>
                <a:gd name="T109" fmla="*/ 1276 h 16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12"/>
                <a:gd name="T166" fmla="*/ 0 h 1616"/>
                <a:gd name="T167" fmla="*/ 1912 w 1912"/>
                <a:gd name="T168" fmla="*/ 1616 h 16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12" h="1616">
                  <a:moveTo>
                    <a:pt x="0" y="1276"/>
                  </a:moveTo>
                  <a:lnTo>
                    <a:pt x="0" y="1615"/>
                  </a:lnTo>
                  <a:lnTo>
                    <a:pt x="1911" y="1615"/>
                  </a:lnTo>
                  <a:lnTo>
                    <a:pt x="1910" y="0"/>
                  </a:lnTo>
                  <a:lnTo>
                    <a:pt x="1740" y="0"/>
                  </a:lnTo>
                  <a:lnTo>
                    <a:pt x="1732" y="31"/>
                  </a:lnTo>
                  <a:lnTo>
                    <a:pt x="1732" y="53"/>
                  </a:lnTo>
                  <a:lnTo>
                    <a:pt x="1737" y="84"/>
                  </a:lnTo>
                  <a:lnTo>
                    <a:pt x="1747" y="117"/>
                  </a:lnTo>
                  <a:lnTo>
                    <a:pt x="1756" y="156"/>
                  </a:lnTo>
                  <a:lnTo>
                    <a:pt x="1761" y="187"/>
                  </a:lnTo>
                  <a:lnTo>
                    <a:pt x="1761" y="214"/>
                  </a:lnTo>
                  <a:lnTo>
                    <a:pt x="1758" y="245"/>
                  </a:lnTo>
                  <a:lnTo>
                    <a:pt x="1750" y="274"/>
                  </a:lnTo>
                  <a:lnTo>
                    <a:pt x="1732" y="303"/>
                  </a:lnTo>
                  <a:lnTo>
                    <a:pt x="1710" y="327"/>
                  </a:lnTo>
                  <a:lnTo>
                    <a:pt x="1687" y="350"/>
                  </a:lnTo>
                  <a:lnTo>
                    <a:pt x="1661" y="365"/>
                  </a:lnTo>
                  <a:lnTo>
                    <a:pt x="1630" y="377"/>
                  </a:lnTo>
                  <a:lnTo>
                    <a:pt x="1600" y="384"/>
                  </a:lnTo>
                  <a:lnTo>
                    <a:pt x="1560" y="386"/>
                  </a:lnTo>
                  <a:lnTo>
                    <a:pt x="1514" y="382"/>
                  </a:lnTo>
                  <a:lnTo>
                    <a:pt x="1485" y="377"/>
                  </a:lnTo>
                  <a:lnTo>
                    <a:pt x="1458" y="370"/>
                  </a:lnTo>
                  <a:lnTo>
                    <a:pt x="1434" y="355"/>
                  </a:lnTo>
                  <a:lnTo>
                    <a:pt x="1402" y="329"/>
                  </a:lnTo>
                  <a:lnTo>
                    <a:pt x="1383" y="305"/>
                  </a:lnTo>
                  <a:lnTo>
                    <a:pt x="1365" y="278"/>
                  </a:lnTo>
                  <a:lnTo>
                    <a:pt x="1355" y="250"/>
                  </a:lnTo>
                  <a:lnTo>
                    <a:pt x="1348" y="225"/>
                  </a:lnTo>
                  <a:lnTo>
                    <a:pt x="1348" y="196"/>
                  </a:lnTo>
                  <a:lnTo>
                    <a:pt x="1351" y="166"/>
                  </a:lnTo>
                  <a:lnTo>
                    <a:pt x="1358" y="139"/>
                  </a:lnTo>
                  <a:lnTo>
                    <a:pt x="1365" y="113"/>
                  </a:lnTo>
                  <a:lnTo>
                    <a:pt x="1373" y="86"/>
                  </a:lnTo>
                  <a:lnTo>
                    <a:pt x="1378" y="59"/>
                  </a:lnTo>
                  <a:lnTo>
                    <a:pt x="1378" y="35"/>
                  </a:lnTo>
                  <a:lnTo>
                    <a:pt x="1371" y="7"/>
                  </a:lnTo>
                  <a:lnTo>
                    <a:pt x="1052" y="7"/>
                  </a:lnTo>
                  <a:lnTo>
                    <a:pt x="1055" y="64"/>
                  </a:lnTo>
                  <a:lnTo>
                    <a:pt x="1052" y="103"/>
                  </a:lnTo>
                  <a:lnTo>
                    <a:pt x="1050" y="136"/>
                  </a:lnTo>
                  <a:lnTo>
                    <a:pt x="1050" y="165"/>
                  </a:lnTo>
                  <a:lnTo>
                    <a:pt x="1047" y="196"/>
                  </a:lnTo>
                  <a:lnTo>
                    <a:pt x="1040" y="226"/>
                  </a:lnTo>
                  <a:lnTo>
                    <a:pt x="1032" y="247"/>
                  </a:lnTo>
                  <a:lnTo>
                    <a:pt x="1020" y="266"/>
                  </a:lnTo>
                  <a:lnTo>
                    <a:pt x="1004" y="281"/>
                  </a:lnTo>
                  <a:lnTo>
                    <a:pt x="986" y="293"/>
                  </a:lnTo>
                  <a:lnTo>
                    <a:pt x="963" y="300"/>
                  </a:lnTo>
                  <a:lnTo>
                    <a:pt x="940" y="305"/>
                  </a:lnTo>
                  <a:lnTo>
                    <a:pt x="918" y="307"/>
                  </a:lnTo>
                  <a:lnTo>
                    <a:pt x="890" y="307"/>
                  </a:lnTo>
                  <a:lnTo>
                    <a:pt x="864" y="303"/>
                  </a:lnTo>
                  <a:lnTo>
                    <a:pt x="843" y="300"/>
                  </a:lnTo>
                  <a:lnTo>
                    <a:pt x="815" y="298"/>
                  </a:lnTo>
                  <a:lnTo>
                    <a:pt x="785" y="295"/>
                  </a:lnTo>
                  <a:lnTo>
                    <a:pt x="752" y="295"/>
                  </a:lnTo>
                  <a:lnTo>
                    <a:pt x="724" y="298"/>
                  </a:lnTo>
                  <a:lnTo>
                    <a:pt x="696" y="303"/>
                  </a:lnTo>
                  <a:lnTo>
                    <a:pt x="666" y="312"/>
                  </a:lnTo>
                  <a:lnTo>
                    <a:pt x="645" y="324"/>
                  </a:lnTo>
                  <a:lnTo>
                    <a:pt x="622" y="339"/>
                  </a:lnTo>
                  <a:lnTo>
                    <a:pt x="607" y="360"/>
                  </a:lnTo>
                  <a:lnTo>
                    <a:pt x="592" y="382"/>
                  </a:lnTo>
                  <a:lnTo>
                    <a:pt x="586" y="404"/>
                  </a:lnTo>
                  <a:lnTo>
                    <a:pt x="582" y="430"/>
                  </a:lnTo>
                  <a:lnTo>
                    <a:pt x="586" y="456"/>
                  </a:lnTo>
                  <a:lnTo>
                    <a:pt x="587" y="483"/>
                  </a:lnTo>
                  <a:lnTo>
                    <a:pt x="586" y="512"/>
                  </a:lnTo>
                  <a:lnTo>
                    <a:pt x="581" y="534"/>
                  </a:lnTo>
                  <a:lnTo>
                    <a:pt x="574" y="558"/>
                  </a:lnTo>
                  <a:lnTo>
                    <a:pt x="564" y="581"/>
                  </a:lnTo>
                  <a:lnTo>
                    <a:pt x="551" y="596"/>
                  </a:lnTo>
                  <a:lnTo>
                    <a:pt x="530" y="612"/>
                  </a:lnTo>
                  <a:lnTo>
                    <a:pt x="503" y="622"/>
                  </a:lnTo>
                  <a:lnTo>
                    <a:pt x="477" y="630"/>
                  </a:lnTo>
                  <a:lnTo>
                    <a:pt x="452" y="637"/>
                  </a:lnTo>
                  <a:lnTo>
                    <a:pt x="426" y="644"/>
                  </a:lnTo>
                  <a:lnTo>
                    <a:pt x="391" y="651"/>
                  </a:lnTo>
                  <a:lnTo>
                    <a:pt x="365" y="656"/>
                  </a:lnTo>
                  <a:lnTo>
                    <a:pt x="337" y="665"/>
                  </a:lnTo>
                  <a:lnTo>
                    <a:pt x="312" y="673"/>
                  </a:lnTo>
                  <a:lnTo>
                    <a:pt x="289" y="683"/>
                  </a:lnTo>
                  <a:lnTo>
                    <a:pt x="271" y="697"/>
                  </a:lnTo>
                  <a:lnTo>
                    <a:pt x="255" y="711"/>
                  </a:lnTo>
                  <a:lnTo>
                    <a:pt x="237" y="733"/>
                  </a:lnTo>
                  <a:lnTo>
                    <a:pt x="225" y="754"/>
                  </a:lnTo>
                  <a:lnTo>
                    <a:pt x="215" y="778"/>
                  </a:lnTo>
                  <a:lnTo>
                    <a:pt x="210" y="807"/>
                  </a:lnTo>
                  <a:lnTo>
                    <a:pt x="214" y="836"/>
                  </a:lnTo>
                  <a:lnTo>
                    <a:pt x="217" y="863"/>
                  </a:lnTo>
                  <a:lnTo>
                    <a:pt x="225" y="896"/>
                  </a:lnTo>
                  <a:lnTo>
                    <a:pt x="233" y="932"/>
                  </a:lnTo>
                  <a:lnTo>
                    <a:pt x="240" y="964"/>
                  </a:lnTo>
                  <a:lnTo>
                    <a:pt x="243" y="990"/>
                  </a:lnTo>
                  <a:lnTo>
                    <a:pt x="243" y="1014"/>
                  </a:lnTo>
                  <a:lnTo>
                    <a:pt x="240" y="1046"/>
                  </a:lnTo>
                  <a:lnTo>
                    <a:pt x="232" y="1074"/>
                  </a:lnTo>
                  <a:lnTo>
                    <a:pt x="225" y="1098"/>
                  </a:lnTo>
                  <a:lnTo>
                    <a:pt x="215" y="1120"/>
                  </a:lnTo>
                  <a:lnTo>
                    <a:pt x="202" y="1149"/>
                  </a:lnTo>
                  <a:lnTo>
                    <a:pt x="184" y="1182"/>
                  </a:lnTo>
                  <a:lnTo>
                    <a:pt x="164" y="1206"/>
                  </a:lnTo>
                  <a:lnTo>
                    <a:pt x="144" y="1224"/>
                  </a:lnTo>
                  <a:lnTo>
                    <a:pt x="126" y="1242"/>
                  </a:lnTo>
                  <a:lnTo>
                    <a:pt x="107" y="1255"/>
                  </a:lnTo>
                  <a:lnTo>
                    <a:pt x="87" y="1264"/>
                  </a:lnTo>
                  <a:lnTo>
                    <a:pt x="59" y="1271"/>
                  </a:lnTo>
                  <a:lnTo>
                    <a:pt x="28" y="1276"/>
                  </a:lnTo>
                  <a:lnTo>
                    <a:pt x="0" y="1276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Rectangle 2056"/>
            <p:cNvSpPr>
              <a:spLocks noChangeArrowheads="1"/>
            </p:cNvSpPr>
            <p:nvPr/>
          </p:nvSpPr>
          <p:spPr bwMode="auto">
            <a:xfrm>
              <a:off x="3973" y="3002"/>
              <a:ext cx="1147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b="1">
                  <a:solidFill>
                    <a:srgbClr val="FFFF00"/>
                  </a:solidFill>
                </a:rPr>
                <a:t>Affordable</a:t>
              </a:r>
            </a:p>
            <a:p>
              <a:r>
                <a:rPr lang="en-GB" b="1">
                  <a:solidFill>
                    <a:srgbClr val="FFFF00"/>
                  </a:solidFill>
                </a:rPr>
                <a:t>Outcomes </a:t>
              </a:r>
            </a:p>
          </p:txBody>
        </p:sp>
      </p:grpSp>
      <p:grpSp>
        <p:nvGrpSpPr>
          <p:cNvPr id="4" name="Group 2057"/>
          <p:cNvGrpSpPr>
            <a:grpSpLocks/>
          </p:cNvGrpSpPr>
          <p:nvPr/>
        </p:nvGrpSpPr>
        <p:grpSpPr bwMode="auto">
          <a:xfrm>
            <a:off x="1408113" y="3143250"/>
            <a:ext cx="3024187" cy="3062288"/>
            <a:chOff x="975" y="1996"/>
            <a:chExt cx="1905" cy="1929"/>
          </a:xfrm>
        </p:grpSpPr>
        <p:sp>
          <p:nvSpPr>
            <p:cNvPr id="44044" name="Freeform 2058"/>
            <p:cNvSpPr>
              <a:spLocks/>
            </p:cNvSpPr>
            <p:nvPr/>
          </p:nvSpPr>
          <p:spPr bwMode="auto">
            <a:xfrm>
              <a:off x="975" y="1996"/>
              <a:ext cx="1905" cy="1929"/>
            </a:xfrm>
            <a:custGeom>
              <a:avLst/>
              <a:gdLst>
                <a:gd name="T0" fmla="*/ 1904 w 1905"/>
                <a:gd name="T1" fmla="*/ 1928 h 1929"/>
                <a:gd name="T2" fmla="*/ 0 w 1905"/>
                <a:gd name="T3" fmla="*/ 389 h 1929"/>
                <a:gd name="T4" fmla="*/ 171 w 1905"/>
                <a:gd name="T5" fmla="*/ 375 h 1929"/>
                <a:gd name="T6" fmla="*/ 176 w 1905"/>
                <a:gd name="T7" fmla="*/ 341 h 1929"/>
                <a:gd name="T8" fmla="*/ 168 w 1905"/>
                <a:gd name="T9" fmla="*/ 298 h 1929"/>
                <a:gd name="T10" fmla="*/ 155 w 1905"/>
                <a:gd name="T11" fmla="*/ 247 h 1929"/>
                <a:gd name="T12" fmla="*/ 147 w 1905"/>
                <a:gd name="T13" fmla="*/ 197 h 1929"/>
                <a:gd name="T14" fmla="*/ 148 w 1905"/>
                <a:gd name="T15" fmla="*/ 151 h 1929"/>
                <a:gd name="T16" fmla="*/ 163 w 1905"/>
                <a:gd name="T17" fmla="*/ 104 h 1929"/>
                <a:gd name="T18" fmla="*/ 194 w 1905"/>
                <a:gd name="T19" fmla="*/ 65 h 1929"/>
                <a:gd name="T20" fmla="*/ 229 w 1905"/>
                <a:gd name="T21" fmla="*/ 34 h 1929"/>
                <a:gd name="T22" fmla="*/ 272 w 1905"/>
                <a:gd name="T23" fmla="*/ 12 h 1929"/>
                <a:gd name="T24" fmla="*/ 328 w 1905"/>
                <a:gd name="T25" fmla="*/ 2 h 1929"/>
                <a:gd name="T26" fmla="*/ 376 w 1905"/>
                <a:gd name="T27" fmla="*/ 0 h 1929"/>
                <a:gd name="T28" fmla="*/ 417 w 1905"/>
                <a:gd name="T29" fmla="*/ 5 h 1929"/>
                <a:gd name="T30" fmla="*/ 460 w 1905"/>
                <a:gd name="T31" fmla="*/ 19 h 1929"/>
                <a:gd name="T32" fmla="*/ 494 w 1905"/>
                <a:gd name="T33" fmla="*/ 43 h 1929"/>
                <a:gd name="T34" fmla="*/ 527 w 1905"/>
                <a:gd name="T35" fmla="*/ 79 h 1929"/>
                <a:gd name="T36" fmla="*/ 553 w 1905"/>
                <a:gd name="T37" fmla="*/ 120 h 1929"/>
                <a:gd name="T38" fmla="*/ 568 w 1905"/>
                <a:gd name="T39" fmla="*/ 175 h 1929"/>
                <a:gd name="T40" fmla="*/ 562 w 1905"/>
                <a:gd name="T41" fmla="*/ 229 h 1929"/>
                <a:gd name="T42" fmla="*/ 548 w 1905"/>
                <a:gd name="T43" fmla="*/ 284 h 1929"/>
                <a:gd name="T44" fmla="*/ 535 w 1905"/>
                <a:gd name="T45" fmla="*/ 339 h 1929"/>
                <a:gd name="T46" fmla="*/ 539 w 1905"/>
                <a:gd name="T47" fmla="*/ 365 h 1929"/>
                <a:gd name="T48" fmla="*/ 858 w 1905"/>
                <a:gd name="T49" fmla="*/ 378 h 1929"/>
                <a:gd name="T50" fmla="*/ 850 w 1905"/>
                <a:gd name="T51" fmla="*/ 479 h 1929"/>
                <a:gd name="T52" fmla="*/ 853 w 1905"/>
                <a:gd name="T53" fmla="*/ 539 h 1929"/>
                <a:gd name="T54" fmla="*/ 861 w 1905"/>
                <a:gd name="T55" fmla="*/ 601 h 1929"/>
                <a:gd name="T56" fmla="*/ 883 w 1905"/>
                <a:gd name="T57" fmla="*/ 640 h 1929"/>
                <a:gd name="T58" fmla="*/ 917 w 1905"/>
                <a:gd name="T59" fmla="*/ 668 h 1929"/>
                <a:gd name="T60" fmla="*/ 962 w 1905"/>
                <a:gd name="T61" fmla="*/ 680 h 1929"/>
                <a:gd name="T62" fmla="*/ 1011 w 1905"/>
                <a:gd name="T63" fmla="*/ 681 h 1929"/>
                <a:gd name="T64" fmla="*/ 1059 w 1905"/>
                <a:gd name="T65" fmla="*/ 676 h 1929"/>
                <a:gd name="T66" fmla="*/ 1118 w 1905"/>
                <a:gd name="T67" fmla="*/ 669 h 1929"/>
                <a:gd name="T68" fmla="*/ 1179 w 1905"/>
                <a:gd name="T69" fmla="*/ 673 h 1929"/>
                <a:gd name="T70" fmla="*/ 1235 w 1905"/>
                <a:gd name="T71" fmla="*/ 688 h 1929"/>
                <a:gd name="T72" fmla="*/ 1281 w 1905"/>
                <a:gd name="T73" fmla="*/ 716 h 1929"/>
                <a:gd name="T74" fmla="*/ 1309 w 1905"/>
                <a:gd name="T75" fmla="*/ 757 h 1929"/>
                <a:gd name="T76" fmla="*/ 1321 w 1905"/>
                <a:gd name="T77" fmla="*/ 805 h 1929"/>
                <a:gd name="T78" fmla="*/ 1316 w 1905"/>
                <a:gd name="T79" fmla="*/ 859 h 1929"/>
                <a:gd name="T80" fmla="*/ 1321 w 1905"/>
                <a:gd name="T81" fmla="*/ 911 h 1929"/>
                <a:gd name="T82" fmla="*/ 1339 w 1905"/>
                <a:gd name="T83" fmla="*/ 955 h 1929"/>
                <a:gd name="T84" fmla="*/ 1372 w 1905"/>
                <a:gd name="T85" fmla="*/ 986 h 1929"/>
                <a:gd name="T86" fmla="*/ 1426 w 1905"/>
                <a:gd name="T87" fmla="*/ 1005 h 1929"/>
                <a:gd name="T88" fmla="*/ 1477 w 1905"/>
                <a:gd name="T89" fmla="*/ 1019 h 1929"/>
                <a:gd name="T90" fmla="*/ 1538 w 1905"/>
                <a:gd name="T91" fmla="*/ 1031 h 1929"/>
                <a:gd name="T92" fmla="*/ 1591 w 1905"/>
                <a:gd name="T93" fmla="*/ 1048 h 1929"/>
                <a:gd name="T94" fmla="*/ 1632 w 1905"/>
                <a:gd name="T95" fmla="*/ 1072 h 1929"/>
                <a:gd name="T96" fmla="*/ 1666 w 1905"/>
                <a:gd name="T97" fmla="*/ 1108 h 1929"/>
                <a:gd name="T98" fmla="*/ 1688 w 1905"/>
                <a:gd name="T99" fmla="*/ 1152 h 1929"/>
                <a:gd name="T100" fmla="*/ 1690 w 1905"/>
                <a:gd name="T101" fmla="*/ 1212 h 1929"/>
                <a:gd name="T102" fmla="*/ 1678 w 1905"/>
                <a:gd name="T103" fmla="*/ 1270 h 1929"/>
                <a:gd name="T104" fmla="*/ 1662 w 1905"/>
                <a:gd name="T105" fmla="*/ 1339 h 1929"/>
                <a:gd name="T106" fmla="*/ 1658 w 1905"/>
                <a:gd name="T107" fmla="*/ 1388 h 1929"/>
                <a:gd name="T108" fmla="*/ 1670 w 1905"/>
                <a:gd name="T109" fmla="*/ 1448 h 1929"/>
                <a:gd name="T110" fmla="*/ 1691 w 1905"/>
                <a:gd name="T111" fmla="*/ 1489 h 1929"/>
                <a:gd name="T112" fmla="*/ 1726 w 1905"/>
                <a:gd name="T113" fmla="*/ 1534 h 1929"/>
                <a:gd name="T114" fmla="*/ 1772 w 1905"/>
                <a:gd name="T115" fmla="*/ 1568 h 1929"/>
                <a:gd name="T116" fmla="*/ 1820 w 1905"/>
                <a:gd name="T117" fmla="*/ 1584 h 1929"/>
                <a:gd name="T118" fmla="*/ 1874 w 1905"/>
                <a:gd name="T119" fmla="*/ 1589 h 19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05"/>
                <a:gd name="T181" fmla="*/ 0 h 1929"/>
                <a:gd name="T182" fmla="*/ 1905 w 1905"/>
                <a:gd name="T183" fmla="*/ 1929 h 19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05" h="1929">
                  <a:moveTo>
                    <a:pt x="1904" y="1587"/>
                  </a:moveTo>
                  <a:lnTo>
                    <a:pt x="1904" y="1928"/>
                  </a:lnTo>
                  <a:lnTo>
                    <a:pt x="2" y="1928"/>
                  </a:lnTo>
                  <a:lnTo>
                    <a:pt x="0" y="389"/>
                  </a:lnTo>
                  <a:lnTo>
                    <a:pt x="165" y="389"/>
                  </a:lnTo>
                  <a:lnTo>
                    <a:pt x="171" y="375"/>
                  </a:lnTo>
                  <a:lnTo>
                    <a:pt x="176" y="356"/>
                  </a:lnTo>
                  <a:lnTo>
                    <a:pt x="176" y="341"/>
                  </a:lnTo>
                  <a:lnTo>
                    <a:pt x="175" y="322"/>
                  </a:lnTo>
                  <a:lnTo>
                    <a:pt x="168" y="298"/>
                  </a:lnTo>
                  <a:lnTo>
                    <a:pt x="162" y="267"/>
                  </a:lnTo>
                  <a:lnTo>
                    <a:pt x="155" y="247"/>
                  </a:lnTo>
                  <a:lnTo>
                    <a:pt x="148" y="221"/>
                  </a:lnTo>
                  <a:lnTo>
                    <a:pt x="147" y="197"/>
                  </a:lnTo>
                  <a:lnTo>
                    <a:pt x="147" y="173"/>
                  </a:lnTo>
                  <a:lnTo>
                    <a:pt x="148" y="151"/>
                  </a:lnTo>
                  <a:lnTo>
                    <a:pt x="155" y="127"/>
                  </a:lnTo>
                  <a:lnTo>
                    <a:pt x="163" y="104"/>
                  </a:lnTo>
                  <a:lnTo>
                    <a:pt x="176" y="86"/>
                  </a:lnTo>
                  <a:lnTo>
                    <a:pt x="194" y="65"/>
                  </a:lnTo>
                  <a:lnTo>
                    <a:pt x="211" y="50"/>
                  </a:lnTo>
                  <a:lnTo>
                    <a:pt x="229" y="34"/>
                  </a:lnTo>
                  <a:lnTo>
                    <a:pt x="249" y="22"/>
                  </a:lnTo>
                  <a:lnTo>
                    <a:pt x="272" y="12"/>
                  </a:lnTo>
                  <a:lnTo>
                    <a:pt x="298" y="5"/>
                  </a:lnTo>
                  <a:lnTo>
                    <a:pt x="328" y="2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399" y="2"/>
                  </a:lnTo>
                  <a:lnTo>
                    <a:pt x="417" y="5"/>
                  </a:lnTo>
                  <a:lnTo>
                    <a:pt x="438" y="12"/>
                  </a:lnTo>
                  <a:lnTo>
                    <a:pt x="460" y="19"/>
                  </a:lnTo>
                  <a:lnTo>
                    <a:pt x="476" y="29"/>
                  </a:lnTo>
                  <a:lnTo>
                    <a:pt x="494" y="43"/>
                  </a:lnTo>
                  <a:lnTo>
                    <a:pt x="511" y="60"/>
                  </a:lnTo>
                  <a:lnTo>
                    <a:pt x="527" y="79"/>
                  </a:lnTo>
                  <a:lnTo>
                    <a:pt x="542" y="99"/>
                  </a:lnTo>
                  <a:lnTo>
                    <a:pt x="553" y="120"/>
                  </a:lnTo>
                  <a:lnTo>
                    <a:pt x="562" y="146"/>
                  </a:lnTo>
                  <a:lnTo>
                    <a:pt x="568" y="175"/>
                  </a:lnTo>
                  <a:lnTo>
                    <a:pt x="568" y="202"/>
                  </a:lnTo>
                  <a:lnTo>
                    <a:pt x="562" y="229"/>
                  </a:lnTo>
                  <a:lnTo>
                    <a:pt x="555" y="257"/>
                  </a:lnTo>
                  <a:lnTo>
                    <a:pt x="548" y="284"/>
                  </a:lnTo>
                  <a:lnTo>
                    <a:pt x="540" y="315"/>
                  </a:lnTo>
                  <a:lnTo>
                    <a:pt x="535" y="339"/>
                  </a:lnTo>
                  <a:lnTo>
                    <a:pt x="535" y="353"/>
                  </a:lnTo>
                  <a:lnTo>
                    <a:pt x="539" y="365"/>
                  </a:lnTo>
                  <a:lnTo>
                    <a:pt x="544" y="378"/>
                  </a:lnTo>
                  <a:lnTo>
                    <a:pt x="858" y="378"/>
                  </a:lnTo>
                  <a:lnTo>
                    <a:pt x="851" y="442"/>
                  </a:lnTo>
                  <a:lnTo>
                    <a:pt x="850" y="479"/>
                  </a:lnTo>
                  <a:lnTo>
                    <a:pt x="851" y="510"/>
                  </a:lnTo>
                  <a:lnTo>
                    <a:pt x="853" y="539"/>
                  </a:lnTo>
                  <a:lnTo>
                    <a:pt x="856" y="570"/>
                  </a:lnTo>
                  <a:lnTo>
                    <a:pt x="861" y="601"/>
                  </a:lnTo>
                  <a:lnTo>
                    <a:pt x="871" y="623"/>
                  </a:lnTo>
                  <a:lnTo>
                    <a:pt x="883" y="640"/>
                  </a:lnTo>
                  <a:lnTo>
                    <a:pt x="898" y="656"/>
                  </a:lnTo>
                  <a:lnTo>
                    <a:pt x="917" y="668"/>
                  </a:lnTo>
                  <a:lnTo>
                    <a:pt x="939" y="676"/>
                  </a:lnTo>
                  <a:lnTo>
                    <a:pt x="962" y="680"/>
                  </a:lnTo>
                  <a:lnTo>
                    <a:pt x="985" y="681"/>
                  </a:lnTo>
                  <a:lnTo>
                    <a:pt x="1011" y="681"/>
                  </a:lnTo>
                  <a:lnTo>
                    <a:pt x="1039" y="678"/>
                  </a:lnTo>
                  <a:lnTo>
                    <a:pt x="1059" y="676"/>
                  </a:lnTo>
                  <a:lnTo>
                    <a:pt x="1089" y="673"/>
                  </a:lnTo>
                  <a:lnTo>
                    <a:pt x="1118" y="669"/>
                  </a:lnTo>
                  <a:lnTo>
                    <a:pt x="1151" y="669"/>
                  </a:lnTo>
                  <a:lnTo>
                    <a:pt x="1179" y="673"/>
                  </a:lnTo>
                  <a:lnTo>
                    <a:pt x="1207" y="678"/>
                  </a:lnTo>
                  <a:lnTo>
                    <a:pt x="1235" y="688"/>
                  </a:lnTo>
                  <a:lnTo>
                    <a:pt x="1258" y="699"/>
                  </a:lnTo>
                  <a:lnTo>
                    <a:pt x="1281" y="716"/>
                  </a:lnTo>
                  <a:lnTo>
                    <a:pt x="1296" y="734"/>
                  </a:lnTo>
                  <a:lnTo>
                    <a:pt x="1309" y="757"/>
                  </a:lnTo>
                  <a:lnTo>
                    <a:pt x="1317" y="781"/>
                  </a:lnTo>
                  <a:lnTo>
                    <a:pt x="1321" y="805"/>
                  </a:lnTo>
                  <a:lnTo>
                    <a:pt x="1317" y="832"/>
                  </a:lnTo>
                  <a:lnTo>
                    <a:pt x="1316" y="859"/>
                  </a:lnTo>
                  <a:lnTo>
                    <a:pt x="1317" y="887"/>
                  </a:lnTo>
                  <a:lnTo>
                    <a:pt x="1321" y="911"/>
                  </a:lnTo>
                  <a:lnTo>
                    <a:pt x="1329" y="933"/>
                  </a:lnTo>
                  <a:lnTo>
                    <a:pt x="1339" y="955"/>
                  </a:lnTo>
                  <a:lnTo>
                    <a:pt x="1352" y="971"/>
                  </a:lnTo>
                  <a:lnTo>
                    <a:pt x="1372" y="986"/>
                  </a:lnTo>
                  <a:lnTo>
                    <a:pt x="1398" y="996"/>
                  </a:lnTo>
                  <a:lnTo>
                    <a:pt x="1426" y="1005"/>
                  </a:lnTo>
                  <a:lnTo>
                    <a:pt x="1449" y="1012"/>
                  </a:lnTo>
                  <a:lnTo>
                    <a:pt x="1477" y="1019"/>
                  </a:lnTo>
                  <a:lnTo>
                    <a:pt x="1510" y="1026"/>
                  </a:lnTo>
                  <a:lnTo>
                    <a:pt x="1538" y="1031"/>
                  </a:lnTo>
                  <a:lnTo>
                    <a:pt x="1566" y="1039"/>
                  </a:lnTo>
                  <a:lnTo>
                    <a:pt x="1591" y="1048"/>
                  </a:lnTo>
                  <a:lnTo>
                    <a:pt x="1614" y="1058"/>
                  </a:lnTo>
                  <a:lnTo>
                    <a:pt x="1632" y="1072"/>
                  </a:lnTo>
                  <a:lnTo>
                    <a:pt x="1647" y="1085"/>
                  </a:lnTo>
                  <a:lnTo>
                    <a:pt x="1666" y="1108"/>
                  </a:lnTo>
                  <a:lnTo>
                    <a:pt x="1678" y="1128"/>
                  </a:lnTo>
                  <a:lnTo>
                    <a:pt x="1688" y="1152"/>
                  </a:lnTo>
                  <a:lnTo>
                    <a:pt x="1693" y="1183"/>
                  </a:lnTo>
                  <a:lnTo>
                    <a:pt x="1690" y="1212"/>
                  </a:lnTo>
                  <a:lnTo>
                    <a:pt x="1685" y="1238"/>
                  </a:lnTo>
                  <a:lnTo>
                    <a:pt x="1678" y="1270"/>
                  </a:lnTo>
                  <a:lnTo>
                    <a:pt x="1670" y="1306"/>
                  </a:lnTo>
                  <a:lnTo>
                    <a:pt x="1662" y="1339"/>
                  </a:lnTo>
                  <a:lnTo>
                    <a:pt x="1658" y="1366"/>
                  </a:lnTo>
                  <a:lnTo>
                    <a:pt x="1658" y="1388"/>
                  </a:lnTo>
                  <a:lnTo>
                    <a:pt x="1663" y="1421"/>
                  </a:lnTo>
                  <a:lnTo>
                    <a:pt x="1670" y="1448"/>
                  </a:lnTo>
                  <a:lnTo>
                    <a:pt x="1680" y="1469"/>
                  </a:lnTo>
                  <a:lnTo>
                    <a:pt x="1691" y="1489"/>
                  </a:lnTo>
                  <a:lnTo>
                    <a:pt x="1708" y="1512"/>
                  </a:lnTo>
                  <a:lnTo>
                    <a:pt x="1726" y="1534"/>
                  </a:lnTo>
                  <a:lnTo>
                    <a:pt x="1747" y="1553"/>
                  </a:lnTo>
                  <a:lnTo>
                    <a:pt x="1772" y="1568"/>
                  </a:lnTo>
                  <a:lnTo>
                    <a:pt x="1795" y="1577"/>
                  </a:lnTo>
                  <a:lnTo>
                    <a:pt x="1820" y="1584"/>
                  </a:lnTo>
                  <a:lnTo>
                    <a:pt x="1844" y="1587"/>
                  </a:lnTo>
                  <a:lnTo>
                    <a:pt x="1874" y="1589"/>
                  </a:lnTo>
                  <a:lnTo>
                    <a:pt x="1904" y="1587"/>
                  </a:lnTo>
                </a:path>
              </a:pathLst>
            </a:custGeom>
            <a:solidFill>
              <a:srgbClr val="FE9B0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Rectangle 2059"/>
            <p:cNvSpPr>
              <a:spLocks noChangeArrowheads="1"/>
            </p:cNvSpPr>
            <p:nvPr/>
          </p:nvSpPr>
          <p:spPr bwMode="auto">
            <a:xfrm>
              <a:off x="1078" y="2941"/>
              <a:ext cx="1291" cy="7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b="1">
                  <a:solidFill>
                    <a:srgbClr val="FFFF00"/>
                  </a:solidFill>
                </a:rPr>
                <a:t> A Culture of</a:t>
              </a:r>
            </a:p>
            <a:p>
              <a:r>
                <a:rPr lang="en-GB" b="1">
                  <a:solidFill>
                    <a:srgbClr val="FFFF00"/>
                  </a:solidFill>
                </a:rPr>
                <a:t> Continuous</a:t>
              </a:r>
            </a:p>
            <a:p>
              <a:r>
                <a:rPr lang="en-GB" b="1">
                  <a:solidFill>
                    <a:srgbClr val="FFFF00"/>
                  </a:solidFill>
                </a:rPr>
                <a:t> Improvement</a:t>
              </a:r>
            </a:p>
          </p:txBody>
        </p:sp>
      </p:grpSp>
      <p:grpSp>
        <p:nvGrpSpPr>
          <p:cNvPr id="5" name="Group 2060"/>
          <p:cNvGrpSpPr>
            <a:grpSpLocks/>
          </p:cNvGrpSpPr>
          <p:nvPr/>
        </p:nvGrpSpPr>
        <p:grpSpPr bwMode="auto">
          <a:xfrm>
            <a:off x="2652713" y="1844675"/>
            <a:ext cx="3549650" cy="3835400"/>
            <a:chOff x="1980" y="1171"/>
            <a:chExt cx="2515" cy="2416"/>
          </a:xfrm>
        </p:grpSpPr>
        <p:sp>
          <p:nvSpPr>
            <p:cNvPr id="44042" name="Freeform 2061"/>
            <p:cNvSpPr>
              <a:spLocks/>
            </p:cNvSpPr>
            <p:nvPr/>
          </p:nvSpPr>
          <p:spPr bwMode="auto">
            <a:xfrm>
              <a:off x="2045" y="1171"/>
              <a:ext cx="2388" cy="2416"/>
            </a:xfrm>
            <a:custGeom>
              <a:avLst/>
              <a:gdLst>
                <a:gd name="T0" fmla="*/ 3957 w 2122"/>
                <a:gd name="T1" fmla="*/ 385 h 2416"/>
                <a:gd name="T2" fmla="*/ 3818 w 2122"/>
                <a:gd name="T3" fmla="*/ 183 h 2416"/>
                <a:gd name="T4" fmla="*/ 4304 w 2122"/>
                <a:gd name="T5" fmla="*/ 22 h 2416"/>
                <a:gd name="T6" fmla="*/ 5402 w 2122"/>
                <a:gd name="T7" fmla="*/ 5 h 2416"/>
                <a:gd name="T8" fmla="*/ 5949 w 2122"/>
                <a:gd name="T9" fmla="*/ 99 h 2416"/>
                <a:gd name="T10" fmla="*/ 6075 w 2122"/>
                <a:gd name="T11" fmla="*/ 264 h 2416"/>
                <a:gd name="T12" fmla="*/ 5960 w 2122"/>
                <a:gd name="T13" fmla="*/ 442 h 2416"/>
                <a:gd name="T14" fmla="*/ 6508 w 2122"/>
                <a:gd name="T15" fmla="*/ 546 h 2416"/>
                <a:gd name="T16" fmla="*/ 7318 w 2122"/>
                <a:gd name="T17" fmla="*/ 591 h 2416"/>
                <a:gd name="T18" fmla="*/ 7659 w 2122"/>
                <a:gd name="T19" fmla="*/ 673 h 2416"/>
                <a:gd name="T20" fmla="*/ 7669 w 2122"/>
                <a:gd name="T21" fmla="*/ 789 h 2416"/>
                <a:gd name="T22" fmla="*/ 7974 w 2122"/>
                <a:gd name="T23" fmla="*/ 894 h 2416"/>
                <a:gd name="T24" fmla="*/ 8621 w 2122"/>
                <a:gd name="T25" fmla="*/ 916 h 2416"/>
                <a:gd name="T26" fmla="*/ 9319 w 2122"/>
                <a:gd name="T27" fmla="*/ 906 h 2416"/>
                <a:gd name="T28" fmla="*/ 9741 w 2122"/>
                <a:gd name="T29" fmla="*/ 959 h 2416"/>
                <a:gd name="T30" fmla="*/ 9838 w 2122"/>
                <a:gd name="T31" fmla="*/ 1142 h 2416"/>
                <a:gd name="T32" fmla="*/ 9741 w 2122"/>
                <a:gd name="T33" fmla="*/ 1387 h 2416"/>
                <a:gd name="T34" fmla="*/ 9312 w 2122"/>
                <a:gd name="T35" fmla="*/ 1446 h 2416"/>
                <a:gd name="T36" fmla="*/ 8557 w 2122"/>
                <a:gd name="T37" fmla="*/ 1436 h 2416"/>
                <a:gd name="T38" fmla="*/ 7993 w 2122"/>
                <a:gd name="T39" fmla="*/ 1457 h 2416"/>
                <a:gd name="T40" fmla="*/ 7682 w 2122"/>
                <a:gd name="T41" fmla="*/ 1529 h 2416"/>
                <a:gd name="T42" fmla="*/ 7659 w 2122"/>
                <a:gd name="T43" fmla="*/ 1667 h 2416"/>
                <a:gd name="T44" fmla="*/ 7296 w 2122"/>
                <a:gd name="T45" fmla="*/ 1763 h 2416"/>
                <a:gd name="T46" fmla="*/ 6642 w 2122"/>
                <a:gd name="T47" fmla="*/ 1796 h 2416"/>
                <a:gd name="T48" fmla="*/ 6075 w 2122"/>
                <a:gd name="T49" fmla="*/ 1863 h 2416"/>
                <a:gd name="T50" fmla="*/ 5949 w 2122"/>
                <a:gd name="T51" fmla="*/ 1999 h 2416"/>
                <a:gd name="T52" fmla="*/ 6075 w 2122"/>
                <a:gd name="T53" fmla="*/ 2166 h 2416"/>
                <a:gd name="T54" fmla="*/ 5800 w 2122"/>
                <a:gd name="T55" fmla="*/ 2323 h 2416"/>
                <a:gd name="T56" fmla="*/ 5331 w 2122"/>
                <a:gd name="T57" fmla="*/ 2405 h 2416"/>
                <a:gd name="T58" fmla="*/ 4596 w 2122"/>
                <a:gd name="T59" fmla="*/ 2414 h 2416"/>
                <a:gd name="T60" fmla="*/ 4045 w 2122"/>
                <a:gd name="T61" fmla="*/ 2352 h 2416"/>
                <a:gd name="T62" fmla="*/ 3782 w 2122"/>
                <a:gd name="T63" fmla="*/ 2234 h 2416"/>
                <a:gd name="T64" fmla="*/ 3853 w 2122"/>
                <a:gd name="T65" fmla="*/ 2095 h 2416"/>
                <a:gd name="T66" fmla="*/ 3889 w 2122"/>
                <a:gd name="T67" fmla="*/ 1969 h 2416"/>
                <a:gd name="T68" fmla="*/ 3523 w 2122"/>
                <a:gd name="T69" fmla="*/ 1880 h 2416"/>
                <a:gd name="T70" fmla="*/ 2918 w 2122"/>
                <a:gd name="T71" fmla="*/ 1845 h 2416"/>
                <a:gd name="T72" fmla="*/ 2333 w 2122"/>
                <a:gd name="T73" fmla="*/ 1794 h 2416"/>
                <a:gd name="T74" fmla="*/ 2174 w 2122"/>
                <a:gd name="T75" fmla="*/ 1655 h 2416"/>
                <a:gd name="T76" fmla="*/ 2007 w 2122"/>
                <a:gd name="T77" fmla="*/ 1541 h 2416"/>
                <a:gd name="T78" fmla="*/ 1422 w 2122"/>
                <a:gd name="T79" fmla="*/ 1498 h 2416"/>
                <a:gd name="T80" fmla="*/ 837 w 2122"/>
                <a:gd name="T81" fmla="*/ 1510 h 2416"/>
                <a:gd name="T82" fmla="*/ 190 w 2122"/>
                <a:gd name="T83" fmla="*/ 1474 h 2416"/>
                <a:gd name="T84" fmla="*/ 2 w 2122"/>
                <a:gd name="T85" fmla="*/ 1311 h 2416"/>
                <a:gd name="T86" fmla="*/ 47 w 2122"/>
                <a:gd name="T87" fmla="*/ 1080 h 2416"/>
                <a:gd name="T88" fmla="*/ 232 w 2122"/>
                <a:gd name="T89" fmla="*/ 941 h 2416"/>
                <a:gd name="T90" fmla="*/ 731 w 2122"/>
                <a:gd name="T91" fmla="*/ 904 h 2416"/>
                <a:gd name="T92" fmla="*/ 1457 w 2122"/>
                <a:gd name="T93" fmla="*/ 917 h 2416"/>
                <a:gd name="T94" fmla="*/ 2103 w 2122"/>
                <a:gd name="T95" fmla="*/ 861 h 2416"/>
                <a:gd name="T96" fmla="*/ 2217 w 2122"/>
                <a:gd name="T97" fmla="*/ 733 h 2416"/>
                <a:gd name="T98" fmla="*/ 2458 w 2122"/>
                <a:gd name="T99" fmla="*/ 606 h 2416"/>
                <a:gd name="T100" fmla="*/ 3137 w 2122"/>
                <a:gd name="T101" fmla="*/ 561 h 24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22"/>
                <a:gd name="T154" fmla="*/ 0 h 2416"/>
                <a:gd name="T155" fmla="*/ 2122 w 2122"/>
                <a:gd name="T156" fmla="*/ 2416 h 24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22" h="2416">
                  <a:moveTo>
                    <a:pt x="809" y="505"/>
                  </a:moveTo>
                  <a:lnTo>
                    <a:pt x="830" y="478"/>
                  </a:lnTo>
                  <a:lnTo>
                    <a:pt x="845" y="452"/>
                  </a:lnTo>
                  <a:lnTo>
                    <a:pt x="853" y="423"/>
                  </a:lnTo>
                  <a:lnTo>
                    <a:pt x="853" y="385"/>
                  </a:lnTo>
                  <a:lnTo>
                    <a:pt x="843" y="341"/>
                  </a:lnTo>
                  <a:lnTo>
                    <a:pt x="835" y="305"/>
                  </a:lnTo>
                  <a:lnTo>
                    <a:pt x="823" y="260"/>
                  </a:lnTo>
                  <a:lnTo>
                    <a:pt x="819" y="212"/>
                  </a:lnTo>
                  <a:lnTo>
                    <a:pt x="823" y="183"/>
                  </a:lnTo>
                  <a:lnTo>
                    <a:pt x="832" y="147"/>
                  </a:lnTo>
                  <a:lnTo>
                    <a:pt x="848" y="109"/>
                  </a:lnTo>
                  <a:lnTo>
                    <a:pt x="871" y="73"/>
                  </a:lnTo>
                  <a:lnTo>
                    <a:pt x="901" y="44"/>
                  </a:lnTo>
                  <a:lnTo>
                    <a:pt x="927" y="22"/>
                  </a:lnTo>
                  <a:lnTo>
                    <a:pt x="963" y="8"/>
                  </a:lnTo>
                  <a:lnTo>
                    <a:pt x="1006" y="2"/>
                  </a:lnTo>
                  <a:lnTo>
                    <a:pt x="1052" y="0"/>
                  </a:lnTo>
                  <a:lnTo>
                    <a:pt x="1115" y="0"/>
                  </a:lnTo>
                  <a:lnTo>
                    <a:pt x="1164" y="5"/>
                  </a:lnTo>
                  <a:lnTo>
                    <a:pt x="1192" y="15"/>
                  </a:lnTo>
                  <a:lnTo>
                    <a:pt x="1214" y="29"/>
                  </a:lnTo>
                  <a:lnTo>
                    <a:pt x="1237" y="44"/>
                  </a:lnTo>
                  <a:lnTo>
                    <a:pt x="1260" y="68"/>
                  </a:lnTo>
                  <a:lnTo>
                    <a:pt x="1281" y="99"/>
                  </a:lnTo>
                  <a:lnTo>
                    <a:pt x="1298" y="127"/>
                  </a:lnTo>
                  <a:lnTo>
                    <a:pt x="1306" y="151"/>
                  </a:lnTo>
                  <a:lnTo>
                    <a:pt x="1312" y="192"/>
                  </a:lnTo>
                  <a:lnTo>
                    <a:pt x="1312" y="228"/>
                  </a:lnTo>
                  <a:lnTo>
                    <a:pt x="1308" y="264"/>
                  </a:lnTo>
                  <a:lnTo>
                    <a:pt x="1301" y="291"/>
                  </a:lnTo>
                  <a:lnTo>
                    <a:pt x="1293" y="335"/>
                  </a:lnTo>
                  <a:lnTo>
                    <a:pt x="1281" y="382"/>
                  </a:lnTo>
                  <a:lnTo>
                    <a:pt x="1276" y="412"/>
                  </a:lnTo>
                  <a:lnTo>
                    <a:pt x="1284" y="442"/>
                  </a:lnTo>
                  <a:lnTo>
                    <a:pt x="1294" y="462"/>
                  </a:lnTo>
                  <a:lnTo>
                    <a:pt x="1312" y="489"/>
                  </a:lnTo>
                  <a:lnTo>
                    <a:pt x="1339" y="512"/>
                  </a:lnTo>
                  <a:lnTo>
                    <a:pt x="1364" y="531"/>
                  </a:lnTo>
                  <a:lnTo>
                    <a:pt x="1401" y="546"/>
                  </a:lnTo>
                  <a:lnTo>
                    <a:pt x="1438" y="556"/>
                  </a:lnTo>
                  <a:lnTo>
                    <a:pt x="1472" y="565"/>
                  </a:lnTo>
                  <a:lnTo>
                    <a:pt x="1508" y="570"/>
                  </a:lnTo>
                  <a:lnTo>
                    <a:pt x="1546" y="580"/>
                  </a:lnTo>
                  <a:lnTo>
                    <a:pt x="1576" y="591"/>
                  </a:lnTo>
                  <a:lnTo>
                    <a:pt x="1599" y="602"/>
                  </a:lnTo>
                  <a:lnTo>
                    <a:pt x="1617" y="616"/>
                  </a:lnTo>
                  <a:lnTo>
                    <a:pt x="1630" y="632"/>
                  </a:lnTo>
                  <a:lnTo>
                    <a:pt x="1640" y="650"/>
                  </a:lnTo>
                  <a:lnTo>
                    <a:pt x="1648" y="673"/>
                  </a:lnTo>
                  <a:lnTo>
                    <a:pt x="1652" y="693"/>
                  </a:lnTo>
                  <a:lnTo>
                    <a:pt x="1655" y="712"/>
                  </a:lnTo>
                  <a:lnTo>
                    <a:pt x="1655" y="738"/>
                  </a:lnTo>
                  <a:lnTo>
                    <a:pt x="1652" y="767"/>
                  </a:lnTo>
                  <a:lnTo>
                    <a:pt x="1652" y="789"/>
                  </a:lnTo>
                  <a:lnTo>
                    <a:pt x="1657" y="816"/>
                  </a:lnTo>
                  <a:lnTo>
                    <a:pt x="1668" y="840"/>
                  </a:lnTo>
                  <a:lnTo>
                    <a:pt x="1681" y="861"/>
                  </a:lnTo>
                  <a:lnTo>
                    <a:pt x="1698" y="876"/>
                  </a:lnTo>
                  <a:lnTo>
                    <a:pt x="1719" y="894"/>
                  </a:lnTo>
                  <a:lnTo>
                    <a:pt x="1741" y="904"/>
                  </a:lnTo>
                  <a:lnTo>
                    <a:pt x="1774" y="912"/>
                  </a:lnTo>
                  <a:lnTo>
                    <a:pt x="1801" y="916"/>
                  </a:lnTo>
                  <a:lnTo>
                    <a:pt x="1828" y="917"/>
                  </a:lnTo>
                  <a:lnTo>
                    <a:pt x="1857" y="916"/>
                  </a:lnTo>
                  <a:lnTo>
                    <a:pt x="1894" y="912"/>
                  </a:lnTo>
                  <a:lnTo>
                    <a:pt x="1922" y="909"/>
                  </a:lnTo>
                  <a:lnTo>
                    <a:pt x="1950" y="906"/>
                  </a:lnTo>
                  <a:lnTo>
                    <a:pt x="1976" y="904"/>
                  </a:lnTo>
                  <a:lnTo>
                    <a:pt x="2007" y="906"/>
                  </a:lnTo>
                  <a:lnTo>
                    <a:pt x="2024" y="909"/>
                  </a:lnTo>
                  <a:lnTo>
                    <a:pt x="2045" y="916"/>
                  </a:lnTo>
                  <a:lnTo>
                    <a:pt x="2063" y="926"/>
                  </a:lnTo>
                  <a:lnTo>
                    <a:pt x="2083" y="941"/>
                  </a:lnTo>
                  <a:lnTo>
                    <a:pt x="2098" y="959"/>
                  </a:lnTo>
                  <a:lnTo>
                    <a:pt x="2109" y="984"/>
                  </a:lnTo>
                  <a:lnTo>
                    <a:pt x="2114" y="1007"/>
                  </a:lnTo>
                  <a:lnTo>
                    <a:pt x="2118" y="1034"/>
                  </a:lnTo>
                  <a:lnTo>
                    <a:pt x="2121" y="1084"/>
                  </a:lnTo>
                  <a:lnTo>
                    <a:pt x="2119" y="1142"/>
                  </a:lnTo>
                  <a:lnTo>
                    <a:pt x="2121" y="1203"/>
                  </a:lnTo>
                  <a:lnTo>
                    <a:pt x="2116" y="1275"/>
                  </a:lnTo>
                  <a:lnTo>
                    <a:pt x="2111" y="1325"/>
                  </a:lnTo>
                  <a:lnTo>
                    <a:pt x="2106" y="1364"/>
                  </a:lnTo>
                  <a:lnTo>
                    <a:pt x="2098" y="1387"/>
                  </a:lnTo>
                  <a:lnTo>
                    <a:pt x="2085" y="1407"/>
                  </a:lnTo>
                  <a:lnTo>
                    <a:pt x="2070" y="1421"/>
                  </a:lnTo>
                  <a:lnTo>
                    <a:pt x="2050" y="1433"/>
                  </a:lnTo>
                  <a:lnTo>
                    <a:pt x="2027" y="1441"/>
                  </a:lnTo>
                  <a:lnTo>
                    <a:pt x="2006" y="1446"/>
                  </a:lnTo>
                  <a:lnTo>
                    <a:pt x="1965" y="1448"/>
                  </a:lnTo>
                  <a:lnTo>
                    <a:pt x="1928" y="1446"/>
                  </a:lnTo>
                  <a:lnTo>
                    <a:pt x="1899" y="1440"/>
                  </a:lnTo>
                  <a:lnTo>
                    <a:pt x="1872" y="1438"/>
                  </a:lnTo>
                  <a:lnTo>
                    <a:pt x="1843" y="1436"/>
                  </a:lnTo>
                  <a:lnTo>
                    <a:pt x="1816" y="1436"/>
                  </a:lnTo>
                  <a:lnTo>
                    <a:pt x="1793" y="1438"/>
                  </a:lnTo>
                  <a:lnTo>
                    <a:pt x="1769" y="1441"/>
                  </a:lnTo>
                  <a:lnTo>
                    <a:pt x="1739" y="1450"/>
                  </a:lnTo>
                  <a:lnTo>
                    <a:pt x="1722" y="1457"/>
                  </a:lnTo>
                  <a:lnTo>
                    <a:pt x="1708" y="1464"/>
                  </a:lnTo>
                  <a:lnTo>
                    <a:pt x="1688" y="1477"/>
                  </a:lnTo>
                  <a:lnTo>
                    <a:pt x="1675" y="1494"/>
                  </a:lnTo>
                  <a:lnTo>
                    <a:pt x="1665" y="1510"/>
                  </a:lnTo>
                  <a:lnTo>
                    <a:pt x="1655" y="1529"/>
                  </a:lnTo>
                  <a:lnTo>
                    <a:pt x="1650" y="1547"/>
                  </a:lnTo>
                  <a:lnTo>
                    <a:pt x="1648" y="1568"/>
                  </a:lnTo>
                  <a:lnTo>
                    <a:pt x="1650" y="1590"/>
                  </a:lnTo>
                  <a:lnTo>
                    <a:pt x="1650" y="1628"/>
                  </a:lnTo>
                  <a:lnTo>
                    <a:pt x="1648" y="1667"/>
                  </a:lnTo>
                  <a:lnTo>
                    <a:pt x="1638" y="1696"/>
                  </a:lnTo>
                  <a:lnTo>
                    <a:pt x="1629" y="1720"/>
                  </a:lnTo>
                  <a:lnTo>
                    <a:pt x="1614" y="1738"/>
                  </a:lnTo>
                  <a:lnTo>
                    <a:pt x="1592" y="1751"/>
                  </a:lnTo>
                  <a:lnTo>
                    <a:pt x="1571" y="1763"/>
                  </a:lnTo>
                  <a:lnTo>
                    <a:pt x="1546" y="1770"/>
                  </a:lnTo>
                  <a:lnTo>
                    <a:pt x="1515" y="1777"/>
                  </a:lnTo>
                  <a:lnTo>
                    <a:pt x="1489" y="1785"/>
                  </a:lnTo>
                  <a:lnTo>
                    <a:pt x="1457" y="1791"/>
                  </a:lnTo>
                  <a:lnTo>
                    <a:pt x="1431" y="1796"/>
                  </a:lnTo>
                  <a:lnTo>
                    <a:pt x="1401" y="1803"/>
                  </a:lnTo>
                  <a:lnTo>
                    <a:pt x="1377" y="1815"/>
                  </a:lnTo>
                  <a:lnTo>
                    <a:pt x="1350" y="1827"/>
                  </a:lnTo>
                  <a:lnTo>
                    <a:pt x="1326" y="1842"/>
                  </a:lnTo>
                  <a:lnTo>
                    <a:pt x="1308" y="1863"/>
                  </a:lnTo>
                  <a:lnTo>
                    <a:pt x="1291" y="1886"/>
                  </a:lnTo>
                  <a:lnTo>
                    <a:pt x="1278" y="1916"/>
                  </a:lnTo>
                  <a:lnTo>
                    <a:pt x="1275" y="1941"/>
                  </a:lnTo>
                  <a:lnTo>
                    <a:pt x="1276" y="1972"/>
                  </a:lnTo>
                  <a:lnTo>
                    <a:pt x="1281" y="1999"/>
                  </a:lnTo>
                  <a:lnTo>
                    <a:pt x="1289" y="2029"/>
                  </a:lnTo>
                  <a:lnTo>
                    <a:pt x="1296" y="2061"/>
                  </a:lnTo>
                  <a:lnTo>
                    <a:pt x="1301" y="2090"/>
                  </a:lnTo>
                  <a:lnTo>
                    <a:pt x="1308" y="2128"/>
                  </a:lnTo>
                  <a:lnTo>
                    <a:pt x="1308" y="2166"/>
                  </a:lnTo>
                  <a:lnTo>
                    <a:pt x="1299" y="2203"/>
                  </a:lnTo>
                  <a:lnTo>
                    <a:pt x="1291" y="2232"/>
                  </a:lnTo>
                  <a:lnTo>
                    <a:pt x="1281" y="2261"/>
                  </a:lnTo>
                  <a:lnTo>
                    <a:pt x="1268" y="2289"/>
                  </a:lnTo>
                  <a:lnTo>
                    <a:pt x="1250" y="2323"/>
                  </a:lnTo>
                  <a:lnTo>
                    <a:pt x="1230" y="2345"/>
                  </a:lnTo>
                  <a:lnTo>
                    <a:pt x="1214" y="2361"/>
                  </a:lnTo>
                  <a:lnTo>
                    <a:pt x="1192" y="2380"/>
                  </a:lnTo>
                  <a:lnTo>
                    <a:pt x="1169" y="2397"/>
                  </a:lnTo>
                  <a:lnTo>
                    <a:pt x="1148" y="2405"/>
                  </a:lnTo>
                  <a:lnTo>
                    <a:pt x="1128" y="2410"/>
                  </a:lnTo>
                  <a:lnTo>
                    <a:pt x="1095" y="2414"/>
                  </a:lnTo>
                  <a:lnTo>
                    <a:pt x="1057" y="2415"/>
                  </a:lnTo>
                  <a:lnTo>
                    <a:pt x="1011" y="2414"/>
                  </a:lnTo>
                  <a:lnTo>
                    <a:pt x="990" y="2414"/>
                  </a:lnTo>
                  <a:lnTo>
                    <a:pt x="962" y="2409"/>
                  </a:lnTo>
                  <a:lnTo>
                    <a:pt x="932" y="2400"/>
                  </a:lnTo>
                  <a:lnTo>
                    <a:pt x="906" y="2385"/>
                  </a:lnTo>
                  <a:lnTo>
                    <a:pt x="889" y="2371"/>
                  </a:lnTo>
                  <a:lnTo>
                    <a:pt x="871" y="2352"/>
                  </a:lnTo>
                  <a:lnTo>
                    <a:pt x="856" y="2335"/>
                  </a:lnTo>
                  <a:lnTo>
                    <a:pt x="842" y="2313"/>
                  </a:lnTo>
                  <a:lnTo>
                    <a:pt x="830" y="2290"/>
                  </a:lnTo>
                  <a:lnTo>
                    <a:pt x="820" y="2263"/>
                  </a:lnTo>
                  <a:lnTo>
                    <a:pt x="815" y="2234"/>
                  </a:lnTo>
                  <a:lnTo>
                    <a:pt x="814" y="2212"/>
                  </a:lnTo>
                  <a:lnTo>
                    <a:pt x="814" y="2181"/>
                  </a:lnTo>
                  <a:lnTo>
                    <a:pt x="815" y="2155"/>
                  </a:lnTo>
                  <a:lnTo>
                    <a:pt x="823" y="2128"/>
                  </a:lnTo>
                  <a:lnTo>
                    <a:pt x="830" y="2095"/>
                  </a:lnTo>
                  <a:lnTo>
                    <a:pt x="838" y="2065"/>
                  </a:lnTo>
                  <a:lnTo>
                    <a:pt x="843" y="2037"/>
                  </a:lnTo>
                  <a:lnTo>
                    <a:pt x="845" y="2011"/>
                  </a:lnTo>
                  <a:lnTo>
                    <a:pt x="843" y="1991"/>
                  </a:lnTo>
                  <a:lnTo>
                    <a:pt x="838" y="1969"/>
                  </a:lnTo>
                  <a:lnTo>
                    <a:pt x="825" y="1943"/>
                  </a:lnTo>
                  <a:lnTo>
                    <a:pt x="812" y="1926"/>
                  </a:lnTo>
                  <a:lnTo>
                    <a:pt x="795" y="1907"/>
                  </a:lnTo>
                  <a:lnTo>
                    <a:pt x="777" y="1893"/>
                  </a:lnTo>
                  <a:lnTo>
                    <a:pt x="759" y="1880"/>
                  </a:lnTo>
                  <a:lnTo>
                    <a:pt x="731" y="1869"/>
                  </a:lnTo>
                  <a:lnTo>
                    <a:pt x="708" y="1863"/>
                  </a:lnTo>
                  <a:lnTo>
                    <a:pt x="679" y="1856"/>
                  </a:lnTo>
                  <a:lnTo>
                    <a:pt x="652" y="1852"/>
                  </a:lnTo>
                  <a:lnTo>
                    <a:pt x="628" y="1845"/>
                  </a:lnTo>
                  <a:lnTo>
                    <a:pt x="598" y="1839"/>
                  </a:lnTo>
                  <a:lnTo>
                    <a:pt x="573" y="1828"/>
                  </a:lnTo>
                  <a:lnTo>
                    <a:pt x="544" y="1820"/>
                  </a:lnTo>
                  <a:lnTo>
                    <a:pt x="520" y="1809"/>
                  </a:lnTo>
                  <a:lnTo>
                    <a:pt x="502" y="1794"/>
                  </a:lnTo>
                  <a:lnTo>
                    <a:pt x="488" y="1773"/>
                  </a:lnTo>
                  <a:lnTo>
                    <a:pt x="478" y="1748"/>
                  </a:lnTo>
                  <a:lnTo>
                    <a:pt x="469" y="1714"/>
                  </a:lnTo>
                  <a:lnTo>
                    <a:pt x="468" y="1686"/>
                  </a:lnTo>
                  <a:lnTo>
                    <a:pt x="469" y="1655"/>
                  </a:lnTo>
                  <a:lnTo>
                    <a:pt x="473" y="1631"/>
                  </a:lnTo>
                  <a:lnTo>
                    <a:pt x="469" y="1602"/>
                  </a:lnTo>
                  <a:lnTo>
                    <a:pt x="461" y="1580"/>
                  </a:lnTo>
                  <a:lnTo>
                    <a:pt x="446" y="1556"/>
                  </a:lnTo>
                  <a:lnTo>
                    <a:pt x="432" y="1541"/>
                  </a:lnTo>
                  <a:lnTo>
                    <a:pt x="413" y="1525"/>
                  </a:lnTo>
                  <a:lnTo>
                    <a:pt x="389" y="1515"/>
                  </a:lnTo>
                  <a:lnTo>
                    <a:pt x="361" y="1505"/>
                  </a:lnTo>
                  <a:lnTo>
                    <a:pt x="331" y="1501"/>
                  </a:lnTo>
                  <a:lnTo>
                    <a:pt x="306" y="1498"/>
                  </a:lnTo>
                  <a:lnTo>
                    <a:pt x="278" y="1498"/>
                  </a:lnTo>
                  <a:lnTo>
                    <a:pt x="254" y="1501"/>
                  </a:lnTo>
                  <a:lnTo>
                    <a:pt x="229" y="1503"/>
                  </a:lnTo>
                  <a:lnTo>
                    <a:pt x="204" y="1506"/>
                  </a:lnTo>
                  <a:lnTo>
                    <a:pt x="180" y="1510"/>
                  </a:lnTo>
                  <a:lnTo>
                    <a:pt x="139" y="1510"/>
                  </a:lnTo>
                  <a:lnTo>
                    <a:pt x="112" y="1508"/>
                  </a:lnTo>
                  <a:lnTo>
                    <a:pt x="83" y="1501"/>
                  </a:lnTo>
                  <a:lnTo>
                    <a:pt x="63" y="1491"/>
                  </a:lnTo>
                  <a:lnTo>
                    <a:pt x="41" y="1474"/>
                  </a:lnTo>
                  <a:lnTo>
                    <a:pt x="27" y="1455"/>
                  </a:lnTo>
                  <a:lnTo>
                    <a:pt x="17" y="1433"/>
                  </a:lnTo>
                  <a:lnTo>
                    <a:pt x="5" y="1393"/>
                  </a:lnTo>
                  <a:lnTo>
                    <a:pt x="3" y="1352"/>
                  </a:lnTo>
                  <a:lnTo>
                    <a:pt x="2" y="1311"/>
                  </a:lnTo>
                  <a:lnTo>
                    <a:pt x="0" y="1260"/>
                  </a:lnTo>
                  <a:lnTo>
                    <a:pt x="3" y="1215"/>
                  </a:lnTo>
                  <a:lnTo>
                    <a:pt x="5" y="1167"/>
                  </a:lnTo>
                  <a:lnTo>
                    <a:pt x="7" y="1125"/>
                  </a:lnTo>
                  <a:lnTo>
                    <a:pt x="10" y="1080"/>
                  </a:lnTo>
                  <a:lnTo>
                    <a:pt x="15" y="1046"/>
                  </a:lnTo>
                  <a:lnTo>
                    <a:pt x="20" y="1008"/>
                  </a:lnTo>
                  <a:lnTo>
                    <a:pt x="27" y="979"/>
                  </a:lnTo>
                  <a:lnTo>
                    <a:pt x="36" y="960"/>
                  </a:lnTo>
                  <a:lnTo>
                    <a:pt x="51" y="941"/>
                  </a:lnTo>
                  <a:lnTo>
                    <a:pt x="66" y="929"/>
                  </a:lnTo>
                  <a:lnTo>
                    <a:pt x="86" y="916"/>
                  </a:lnTo>
                  <a:lnTo>
                    <a:pt x="106" y="911"/>
                  </a:lnTo>
                  <a:lnTo>
                    <a:pt x="129" y="906"/>
                  </a:lnTo>
                  <a:lnTo>
                    <a:pt x="158" y="904"/>
                  </a:lnTo>
                  <a:lnTo>
                    <a:pt x="185" y="906"/>
                  </a:lnTo>
                  <a:lnTo>
                    <a:pt x="221" y="911"/>
                  </a:lnTo>
                  <a:lnTo>
                    <a:pt x="252" y="914"/>
                  </a:lnTo>
                  <a:lnTo>
                    <a:pt x="278" y="916"/>
                  </a:lnTo>
                  <a:lnTo>
                    <a:pt x="315" y="917"/>
                  </a:lnTo>
                  <a:lnTo>
                    <a:pt x="353" y="912"/>
                  </a:lnTo>
                  <a:lnTo>
                    <a:pt x="384" y="904"/>
                  </a:lnTo>
                  <a:lnTo>
                    <a:pt x="413" y="892"/>
                  </a:lnTo>
                  <a:lnTo>
                    <a:pt x="433" y="880"/>
                  </a:lnTo>
                  <a:lnTo>
                    <a:pt x="453" y="861"/>
                  </a:lnTo>
                  <a:lnTo>
                    <a:pt x="468" y="837"/>
                  </a:lnTo>
                  <a:lnTo>
                    <a:pt x="478" y="813"/>
                  </a:lnTo>
                  <a:lnTo>
                    <a:pt x="481" y="787"/>
                  </a:lnTo>
                  <a:lnTo>
                    <a:pt x="479" y="769"/>
                  </a:lnTo>
                  <a:lnTo>
                    <a:pt x="478" y="733"/>
                  </a:lnTo>
                  <a:lnTo>
                    <a:pt x="479" y="697"/>
                  </a:lnTo>
                  <a:lnTo>
                    <a:pt x="486" y="669"/>
                  </a:lnTo>
                  <a:lnTo>
                    <a:pt x="494" y="644"/>
                  </a:lnTo>
                  <a:lnTo>
                    <a:pt x="506" y="625"/>
                  </a:lnTo>
                  <a:lnTo>
                    <a:pt x="529" y="606"/>
                  </a:lnTo>
                  <a:lnTo>
                    <a:pt x="553" y="592"/>
                  </a:lnTo>
                  <a:lnTo>
                    <a:pt x="585" y="582"/>
                  </a:lnTo>
                  <a:lnTo>
                    <a:pt x="616" y="573"/>
                  </a:lnTo>
                  <a:lnTo>
                    <a:pt x="642" y="567"/>
                  </a:lnTo>
                  <a:lnTo>
                    <a:pt x="675" y="561"/>
                  </a:lnTo>
                  <a:lnTo>
                    <a:pt x="707" y="555"/>
                  </a:lnTo>
                  <a:lnTo>
                    <a:pt x="743" y="544"/>
                  </a:lnTo>
                  <a:lnTo>
                    <a:pt x="779" y="529"/>
                  </a:lnTo>
                  <a:lnTo>
                    <a:pt x="809" y="505"/>
                  </a:lnTo>
                </a:path>
              </a:pathLst>
            </a:custGeom>
            <a:solidFill>
              <a:srgbClr val="60C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Rectangle 2062"/>
            <p:cNvSpPr>
              <a:spLocks noChangeArrowheads="1"/>
            </p:cNvSpPr>
            <p:nvPr/>
          </p:nvSpPr>
          <p:spPr bwMode="auto">
            <a:xfrm>
              <a:off x="1980" y="2169"/>
              <a:ext cx="2515" cy="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sz="2900" b="1">
                  <a:solidFill>
                    <a:srgbClr val="0033CC"/>
                  </a:solidFill>
                </a:rPr>
                <a:t>“Capacity Building”</a:t>
              </a:r>
              <a:br>
                <a:rPr lang="en-GB" sz="2900" b="1">
                  <a:solidFill>
                    <a:srgbClr val="0033CC"/>
                  </a:solidFill>
                </a:rPr>
              </a:br>
              <a:endParaRPr lang="en-GB" sz="29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" name="Group 2063"/>
          <p:cNvGrpSpPr>
            <a:grpSpLocks/>
          </p:cNvGrpSpPr>
          <p:nvPr/>
        </p:nvGrpSpPr>
        <p:grpSpPr bwMode="auto">
          <a:xfrm>
            <a:off x="1408113" y="1214438"/>
            <a:ext cx="3035300" cy="2563812"/>
            <a:chOff x="975" y="772"/>
            <a:chExt cx="1913" cy="1615"/>
          </a:xfrm>
        </p:grpSpPr>
        <p:sp>
          <p:nvSpPr>
            <p:cNvPr id="44040" name="Freeform 2064"/>
            <p:cNvSpPr>
              <a:spLocks/>
            </p:cNvSpPr>
            <p:nvPr/>
          </p:nvSpPr>
          <p:spPr bwMode="auto">
            <a:xfrm>
              <a:off x="975" y="772"/>
              <a:ext cx="1913" cy="1615"/>
            </a:xfrm>
            <a:custGeom>
              <a:avLst/>
              <a:gdLst>
                <a:gd name="T0" fmla="*/ 1912 w 1913"/>
                <a:gd name="T1" fmla="*/ 0 h 1615"/>
                <a:gd name="T2" fmla="*/ 2 w 1913"/>
                <a:gd name="T3" fmla="*/ 1614 h 1615"/>
                <a:gd name="T4" fmla="*/ 180 w 1913"/>
                <a:gd name="T5" fmla="*/ 1584 h 1615"/>
                <a:gd name="T6" fmla="*/ 175 w 1913"/>
                <a:gd name="T7" fmla="*/ 1530 h 1615"/>
                <a:gd name="T8" fmla="*/ 155 w 1913"/>
                <a:gd name="T9" fmla="*/ 1459 h 1615"/>
                <a:gd name="T10" fmla="*/ 148 w 1913"/>
                <a:gd name="T11" fmla="*/ 1400 h 1615"/>
                <a:gd name="T12" fmla="*/ 162 w 1913"/>
                <a:gd name="T13" fmla="*/ 1340 h 1615"/>
                <a:gd name="T14" fmla="*/ 201 w 1913"/>
                <a:gd name="T15" fmla="*/ 1287 h 1615"/>
                <a:gd name="T16" fmla="*/ 250 w 1913"/>
                <a:gd name="T17" fmla="*/ 1250 h 1615"/>
                <a:gd name="T18" fmla="*/ 311 w 1913"/>
                <a:gd name="T19" fmla="*/ 1231 h 1615"/>
                <a:gd name="T20" fmla="*/ 397 w 1913"/>
                <a:gd name="T21" fmla="*/ 1233 h 1615"/>
                <a:gd name="T22" fmla="*/ 453 w 1913"/>
                <a:gd name="T23" fmla="*/ 1245 h 1615"/>
                <a:gd name="T24" fmla="*/ 509 w 1913"/>
                <a:gd name="T25" fmla="*/ 1286 h 1615"/>
                <a:gd name="T26" fmla="*/ 547 w 1913"/>
                <a:gd name="T27" fmla="*/ 1337 h 1615"/>
                <a:gd name="T28" fmla="*/ 563 w 1913"/>
                <a:gd name="T29" fmla="*/ 1390 h 1615"/>
                <a:gd name="T30" fmla="*/ 560 w 1913"/>
                <a:gd name="T31" fmla="*/ 1448 h 1615"/>
                <a:gd name="T32" fmla="*/ 547 w 1913"/>
                <a:gd name="T33" fmla="*/ 1501 h 1615"/>
                <a:gd name="T34" fmla="*/ 534 w 1913"/>
                <a:gd name="T35" fmla="*/ 1556 h 1615"/>
                <a:gd name="T36" fmla="*/ 540 w 1913"/>
                <a:gd name="T37" fmla="*/ 1608 h 1615"/>
                <a:gd name="T38" fmla="*/ 856 w 1913"/>
                <a:gd name="T39" fmla="*/ 1551 h 1615"/>
                <a:gd name="T40" fmla="*/ 860 w 1913"/>
                <a:gd name="T41" fmla="*/ 1479 h 1615"/>
                <a:gd name="T42" fmla="*/ 865 w 1913"/>
                <a:gd name="T43" fmla="*/ 1419 h 1615"/>
                <a:gd name="T44" fmla="*/ 879 w 1913"/>
                <a:gd name="T45" fmla="*/ 1368 h 1615"/>
                <a:gd name="T46" fmla="*/ 907 w 1913"/>
                <a:gd name="T47" fmla="*/ 1334 h 1615"/>
                <a:gd name="T48" fmla="*/ 947 w 1913"/>
                <a:gd name="T49" fmla="*/ 1315 h 1615"/>
                <a:gd name="T50" fmla="*/ 993 w 1913"/>
                <a:gd name="T51" fmla="*/ 1308 h 1615"/>
                <a:gd name="T52" fmla="*/ 1047 w 1913"/>
                <a:gd name="T53" fmla="*/ 1311 h 1615"/>
                <a:gd name="T54" fmla="*/ 1097 w 1913"/>
                <a:gd name="T55" fmla="*/ 1316 h 1615"/>
                <a:gd name="T56" fmla="*/ 1159 w 1913"/>
                <a:gd name="T57" fmla="*/ 1320 h 1615"/>
                <a:gd name="T58" fmla="*/ 1215 w 1913"/>
                <a:gd name="T59" fmla="*/ 1311 h 1615"/>
                <a:gd name="T60" fmla="*/ 1266 w 1913"/>
                <a:gd name="T61" fmla="*/ 1291 h 1615"/>
                <a:gd name="T62" fmla="*/ 1304 w 1913"/>
                <a:gd name="T63" fmla="*/ 1255 h 1615"/>
                <a:gd name="T64" fmla="*/ 1326 w 1913"/>
                <a:gd name="T65" fmla="*/ 1210 h 1615"/>
                <a:gd name="T66" fmla="*/ 1326 w 1913"/>
                <a:gd name="T67" fmla="*/ 1159 h 1615"/>
                <a:gd name="T68" fmla="*/ 1326 w 1913"/>
                <a:gd name="T69" fmla="*/ 1102 h 1615"/>
                <a:gd name="T70" fmla="*/ 1337 w 1913"/>
                <a:gd name="T71" fmla="*/ 1056 h 1615"/>
                <a:gd name="T72" fmla="*/ 1360 w 1913"/>
                <a:gd name="T73" fmla="*/ 1019 h 1615"/>
                <a:gd name="T74" fmla="*/ 1408 w 1913"/>
                <a:gd name="T75" fmla="*/ 993 h 1615"/>
                <a:gd name="T76" fmla="*/ 1459 w 1913"/>
                <a:gd name="T77" fmla="*/ 978 h 1615"/>
                <a:gd name="T78" fmla="*/ 1520 w 1913"/>
                <a:gd name="T79" fmla="*/ 964 h 1615"/>
                <a:gd name="T80" fmla="*/ 1574 w 1913"/>
                <a:gd name="T81" fmla="*/ 950 h 1615"/>
                <a:gd name="T82" fmla="*/ 1622 w 1913"/>
                <a:gd name="T83" fmla="*/ 931 h 1615"/>
                <a:gd name="T84" fmla="*/ 1657 w 1913"/>
                <a:gd name="T85" fmla="*/ 904 h 1615"/>
                <a:gd name="T86" fmla="*/ 1686 w 1913"/>
                <a:gd name="T87" fmla="*/ 861 h 1615"/>
                <a:gd name="T88" fmla="*/ 1701 w 1913"/>
                <a:gd name="T89" fmla="*/ 806 h 1615"/>
                <a:gd name="T90" fmla="*/ 1694 w 1913"/>
                <a:gd name="T91" fmla="*/ 752 h 1615"/>
                <a:gd name="T92" fmla="*/ 1678 w 1913"/>
                <a:gd name="T93" fmla="*/ 683 h 1615"/>
                <a:gd name="T94" fmla="*/ 1668 w 1913"/>
                <a:gd name="T95" fmla="*/ 625 h 1615"/>
                <a:gd name="T96" fmla="*/ 1671 w 1913"/>
                <a:gd name="T97" fmla="*/ 568 h 1615"/>
                <a:gd name="T98" fmla="*/ 1688 w 1913"/>
                <a:gd name="T99" fmla="*/ 520 h 1615"/>
                <a:gd name="T100" fmla="*/ 1716 w 1913"/>
                <a:gd name="T101" fmla="*/ 478 h 1615"/>
                <a:gd name="T102" fmla="*/ 1757 w 1913"/>
                <a:gd name="T103" fmla="*/ 437 h 1615"/>
                <a:gd name="T104" fmla="*/ 1805 w 1913"/>
                <a:gd name="T105" fmla="*/ 413 h 1615"/>
                <a:gd name="T106" fmla="*/ 1853 w 1913"/>
                <a:gd name="T107" fmla="*/ 402 h 1615"/>
                <a:gd name="T108" fmla="*/ 1912 w 1913"/>
                <a:gd name="T109" fmla="*/ 402 h 16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13"/>
                <a:gd name="T166" fmla="*/ 0 h 1615"/>
                <a:gd name="T167" fmla="*/ 1913 w 1913"/>
                <a:gd name="T168" fmla="*/ 1615 h 16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13" h="1615">
                  <a:moveTo>
                    <a:pt x="1912" y="402"/>
                  </a:moveTo>
                  <a:lnTo>
                    <a:pt x="1912" y="0"/>
                  </a:lnTo>
                  <a:lnTo>
                    <a:pt x="0" y="0"/>
                  </a:lnTo>
                  <a:lnTo>
                    <a:pt x="2" y="1614"/>
                  </a:lnTo>
                  <a:lnTo>
                    <a:pt x="171" y="1614"/>
                  </a:lnTo>
                  <a:lnTo>
                    <a:pt x="180" y="1584"/>
                  </a:lnTo>
                  <a:lnTo>
                    <a:pt x="180" y="1561"/>
                  </a:lnTo>
                  <a:lnTo>
                    <a:pt x="175" y="1530"/>
                  </a:lnTo>
                  <a:lnTo>
                    <a:pt x="165" y="1498"/>
                  </a:lnTo>
                  <a:lnTo>
                    <a:pt x="155" y="1459"/>
                  </a:lnTo>
                  <a:lnTo>
                    <a:pt x="150" y="1428"/>
                  </a:lnTo>
                  <a:lnTo>
                    <a:pt x="148" y="1400"/>
                  </a:lnTo>
                  <a:lnTo>
                    <a:pt x="153" y="1370"/>
                  </a:lnTo>
                  <a:lnTo>
                    <a:pt x="162" y="1340"/>
                  </a:lnTo>
                  <a:lnTo>
                    <a:pt x="180" y="1311"/>
                  </a:lnTo>
                  <a:lnTo>
                    <a:pt x="201" y="1287"/>
                  </a:lnTo>
                  <a:lnTo>
                    <a:pt x="224" y="1265"/>
                  </a:lnTo>
                  <a:lnTo>
                    <a:pt x="250" y="1250"/>
                  </a:lnTo>
                  <a:lnTo>
                    <a:pt x="282" y="1236"/>
                  </a:lnTo>
                  <a:lnTo>
                    <a:pt x="311" y="1231"/>
                  </a:lnTo>
                  <a:lnTo>
                    <a:pt x="351" y="1229"/>
                  </a:lnTo>
                  <a:lnTo>
                    <a:pt x="397" y="1233"/>
                  </a:lnTo>
                  <a:lnTo>
                    <a:pt x="427" y="1236"/>
                  </a:lnTo>
                  <a:lnTo>
                    <a:pt x="453" y="1245"/>
                  </a:lnTo>
                  <a:lnTo>
                    <a:pt x="478" y="1260"/>
                  </a:lnTo>
                  <a:lnTo>
                    <a:pt x="509" y="1286"/>
                  </a:lnTo>
                  <a:lnTo>
                    <a:pt x="529" y="1310"/>
                  </a:lnTo>
                  <a:lnTo>
                    <a:pt x="547" y="1337"/>
                  </a:lnTo>
                  <a:lnTo>
                    <a:pt x="557" y="1364"/>
                  </a:lnTo>
                  <a:lnTo>
                    <a:pt x="563" y="1390"/>
                  </a:lnTo>
                  <a:lnTo>
                    <a:pt x="563" y="1419"/>
                  </a:lnTo>
                  <a:lnTo>
                    <a:pt x="560" y="1448"/>
                  </a:lnTo>
                  <a:lnTo>
                    <a:pt x="553" y="1476"/>
                  </a:lnTo>
                  <a:lnTo>
                    <a:pt x="547" y="1501"/>
                  </a:lnTo>
                  <a:lnTo>
                    <a:pt x="539" y="1529"/>
                  </a:lnTo>
                  <a:lnTo>
                    <a:pt x="534" y="1556"/>
                  </a:lnTo>
                  <a:lnTo>
                    <a:pt x="534" y="1580"/>
                  </a:lnTo>
                  <a:lnTo>
                    <a:pt x="540" y="1608"/>
                  </a:lnTo>
                  <a:lnTo>
                    <a:pt x="860" y="1608"/>
                  </a:lnTo>
                  <a:lnTo>
                    <a:pt x="856" y="1551"/>
                  </a:lnTo>
                  <a:lnTo>
                    <a:pt x="860" y="1510"/>
                  </a:lnTo>
                  <a:lnTo>
                    <a:pt x="860" y="1479"/>
                  </a:lnTo>
                  <a:lnTo>
                    <a:pt x="861" y="1450"/>
                  </a:lnTo>
                  <a:lnTo>
                    <a:pt x="865" y="1419"/>
                  </a:lnTo>
                  <a:lnTo>
                    <a:pt x="871" y="1388"/>
                  </a:lnTo>
                  <a:lnTo>
                    <a:pt x="879" y="1368"/>
                  </a:lnTo>
                  <a:lnTo>
                    <a:pt x="891" y="1349"/>
                  </a:lnTo>
                  <a:lnTo>
                    <a:pt x="907" y="1334"/>
                  </a:lnTo>
                  <a:lnTo>
                    <a:pt x="926" y="1322"/>
                  </a:lnTo>
                  <a:lnTo>
                    <a:pt x="947" y="1315"/>
                  </a:lnTo>
                  <a:lnTo>
                    <a:pt x="972" y="1310"/>
                  </a:lnTo>
                  <a:lnTo>
                    <a:pt x="993" y="1308"/>
                  </a:lnTo>
                  <a:lnTo>
                    <a:pt x="1021" y="1308"/>
                  </a:lnTo>
                  <a:lnTo>
                    <a:pt x="1047" y="1311"/>
                  </a:lnTo>
                  <a:lnTo>
                    <a:pt x="1069" y="1315"/>
                  </a:lnTo>
                  <a:lnTo>
                    <a:pt x="1097" y="1316"/>
                  </a:lnTo>
                  <a:lnTo>
                    <a:pt x="1126" y="1320"/>
                  </a:lnTo>
                  <a:lnTo>
                    <a:pt x="1159" y="1320"/>
                  </a:lnTo>
                  <a:lnTo>
                    <a:pt x="1187" y="1316"/>
                  </a:lnTo>
                  <a:lnTo>
                    <a:pt x="1215" y="1311"/>
                  </a:lnTo>
                  <a:lnTo>
                    <a:pt x="1245" y="1303"/>
                  </a:lnTo>
                  <a:lnTo>
                    <a:pt x="1266" y="1291"/>
                  </a:lnTo>
                  <a:lnTo>
                    <a:pt x="1289" y="1275"/>
                  </a:lnTo>
                  <a:lnTo>
                    <a:pt x="1304" y="1255"/>
                  </a:lnTo>
                  <a:lnTo>
                    <a:pt x="1319" y="1233"/>
                  </a:lnTo>
                  <a:lnTo>
                    <a:pt x="1326" y="1210"/>
                  </a:lnTo>
                  <a:lnTo>
                    <a:pt x="1329" y="1185"/>
                  </a:lnTo>
                  <a:lnTo>
                    <a:pt x="1326" y="1159"/>
                  </a:lnTo>
                  <a:lnTo>
                    <a:pt x="1324" y="1132"/>
                  </a:lnTo>
                  <a:lnTo>
                    <a:pt x="1326" y="1102"/>
                  </a:lnTo>
                  <a:lnTo>
                    <a:pt x="1331" y="1080"/>
                  </a:lnTo>
                  <a:lnTo>
                    <a:pt x="1337" y="1056"/>
                  </a:lnTo>
                  <a:lnTo>
                    <a:pt x="1347" y="1034"/>
                  </a:lnTo>
                  <a:lnTo>
                    <a:pt x="1360" y="1019"/>
                  </a:lnTo>
                  <a:lnTo>
                    <a:pt x="1382" y="1003"/>
                  </a:lnTo>
                  <a:lnTo>
                    <a:pt x="1408" y="993"/>
                  </a:lnTo>
                  <a:lnTo>
                    <a:pt x="1434" y="984"/>
                  </a:lnTo>
                  <a:lnTo>
                    <a:pt x="1459" y="978"/>
                  </a:lnTo>
                  <a:lnTo>
                    <a:pt x="1485" y="971"/>
                  </a:lnTo>
                  <a:lnTo>
                    <a:pt x="1520" y="964"/>
                  </a:lnTo>
                  <a:lnTo>
                    <a:pt x="1546" y="959"/>
                  </a:lnTo>
                  <a:lnTo>
                    <a:pt x="1574" y="950"/>
                  </a:lnTo>
                  <a:lnTo>
                    <a:pt x="1599" y="942"/>
                  </a:lnTo>
                  <a:lnTo>
                    <a:pt x="1622" y="931"/>
                  </a:lnTo>
                  <a:lnTo>
                    <a:pt x="1640" y="918"/>
                  </a:lnTo>
                  <a:lnTo>
                    <a:pt x="1657" y="904"/>
                  </a:lnTo>
                  <a:lnTo>
                    <a:pt x="1675" y="882"/>
                  </a:lnTo>
                  <a:lnTo>
                    <a:pt x="1686" y="861"/>
                  </a:lnTo>
                  <a:lnTo>
                    <a:pt x="1696" y="837"/>
                  </a:lnTo>
                  <a:lnTo>
                    <a:pt x="1701" y="806"/>
                  </a:lnTo>
                  <a:lnTo>
                    <a:pt x="1698" y="779"/>
                  </a:lnTo>
                  <a:lnTo>
                    <a:pt x="1694" y="752"/>
                  </a:lnTo>
                  <a:lnTo>
                    <a:pt x="1686" y="719"/>
                  </a:lnTo>
                  <a:lnTo>
                    <a:pt x="1678" y="683"/>
                  </a:lnTo>
                  <a:lnTo>
                    <a:pt x="1670" y="651"/>
                  </a:lnTo>
                  <a:lnTo>
                    <a:pt x="1668" y="625"/>
                  </a:lnTo>
                  <a:lnTo>
                    <a:pt x="1668" y="601"/>
                  </a:lnTo>
                  <a:lnTo>
                    <a:pt x="1671" y="568"/>
                  </a:lnTo>
                  <a:lnTo>
                    <a:pt x="1680" y="541"/>
                  </a:lnTo>
                  <a:lnTo>
                    <a:pt x="1688" y="520"/>
                  </a:lnTo>
                  <a:lnTo>
                    <a:pt x="1699" y="500"/>
                  </a:lnTo>
                  <a:lnTo>
                    <a:pt x="1716" y="478"/>
                  </a:lnTo>
                  <a:lnTo>
                    <a:pt x="1734" y="455"/>
                  </a:lnTo>
                  <a:lnTo>
                    <a:pt x="1757" y="437"/>
                  </a:lnTo>
                  <a:lnTo>
                    <a:pt x="1782" y="421"/>
                  </a:lnTo>
                  <a:lnTo>
                    <a:pt x="1805" y="413"/>
                  </a:lnTo>
                  <a:lnTo>
                    <a:pt x="1828" y="406"/>
                  </a:lnTo>
                  <a:lnTo>
                    <a:pt x="1853" y="402"/>
                  </a:lnTo>
                  <a:lnTo>
                    <a:pt x="1882" y="402"/>
                  </a:lnTo>
                  <a:lnTo>
                    <a:pt x="1912" y="402"/>
                  </a:lnTo>
                </a:path>
              </a:pathLst>
            </a:custGeom>
            <a:solidFill>
              <a:srgbClr val="0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Rectangle 2065"/>
            <p:cNvSpPr>
              <a:spLocks noChangeArrowheads="1"/>
            </p:cNvSpPr>
            <p:nvPr/>
          </p:nvSpPr>
          <p:spPr bwMode="auto">
            <a:xfrm>
              <a:off x="1058" y="863"/>
              <a:ext cx="1188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FF00"/>
                  </a:solidFill>
                </a:rPr>
                <a:t>Strategy into</a:t>
              </a:r>
            </a:p>
            <a:p>
              <a:r>
                <a:rPr lang="en-GB" b="1">
                  <a:solidFill>
                    <a:srgbClr val="FFFF00"/>
                  </a:solidFill>
                </a:rPr>
                <a:t>Practice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14313" y="71438"/>
            <a:ext cx="6858000" cy="8572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b="1" dirty="0">
                <a:solidFill>
                  <a:srgbClr val="0033CC"/>
                </a:solidFill>
                <a:latin typeface="+mj-lt"/>
              </a:rPr>
              <a:t>How we can improve the current policy framework for place-keeping?</a:t>
            </a:r>
            <a:endParaRPr lang="en-GB" sz="2800" b="1" dirty="0">
              <a:solidFill>
                <a:srgbClr val="0033CC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5024438" y="1412875"/>
            <a:ext cx="4762500" cy="304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9600" b="1">
                <a:solidFill>
                  <a:schemeClr val="accent2"/>
                </a:solidFill>
              </a:rPr>
              <a:t>Thank you . . . </a:t>
            </a:r>
          </a:p>
        </p:txBody>
      </p:sp>
      <p:pic>
        <p:nvPicPr>
          <p:cNvPr id="46082" name="Picture 3" descr="bd0495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2357438"/>
            <a:ext cx="36210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0975" y="190500"/>
            <a:ext cx="6962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accent2"/>
                </a:solidFill>
                <a:latin typeface="+mj-lt"/>
              </a:rPr>
              <a:t>Imagine a new ‘Green Shoots Future’ . . .</a:t>
            </a:r>
            <a:endParaRPr lang="en-GB" sz="1800" dirty="0">
              <a:latin typeface="+mj-lt"/>
            </a:endParaRPr>
          </a:p>
        </p:txBody>
      </p:sp>
      <p:pic>
        <p:nvPicPr>
          <p:cNvPr id="46084" name="Picture 4" descr="http://a8.sphotos.ak.fbcdn.net/hphotos-ak-ash4/221852_10150286424693858_563888857_9678381_28932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214438"/>
            <a:ext cx="4714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1500188" y="6215063"/>
            <a:ext cx="2071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33CC"/>
                </a:solidFill>
              </a:rPr>
              <a:t>Le Prophète 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3200400"/>
            <a:ext cx="8569325" cy="1871663"/>
          </a:xfrm>
          <a:solidFill>
            <a:srgbClr val="FFFFFF"/>
          </a:solidFill>
        </p:spPr>
        <p:txBody>
          <a:bodyPr anchor="t"/>
          <a:lstStyle/>
          <a:p>
            <a:pPr algn="ctr" eaLnBrk="1" hangingPunct="1"/>
            <a:r>
              <a:rPr lang="en-US" b="1" i="1" smtClean="0">
                <a:solidFill>
                  <a:srgbClr val="0033CC"/>
                </a:solidFill>
              </a:rPr>
              <a:t>Green Growth: New Shoots</a:t>
            </a:r>
            <a:br>
              <a:rPr lang="en-US" b="1" i="1" smtClean="0">
                <a:solidFill>
                  <a:srgbClr val="0033CC"/>
                </a:solidFill>
              </a:rPr>
            </a:br>
            <a:r>
              <a:rPr lang="en-US" b="1" i="1" smtClean="0">
                <a:solidFill>
                  <a:srgbClr val="0033CC"/>
                </a:solidFill>
              </a:rPr>
              <a:t/>
            </a:r>
            <a:br>
              <a:rPr lang="en-US" b="1" i="1" smtClean="0">
                <a:solidFill>
                  <a:srgbClr val="0033CC"/>
                </a:solidFill>
              </a:rPr>
            </a:br>
            <a:r>
              <a:rPr lang="en-US" b="1" i="1" smtClean="0">
                <a:solidFill>
                  <a:srgbClr val="0033CC"/>
                </a:solidFill>
              </a:rPr>
              <a:t>10th May 2012</a:t>
            </a:r>
            <a:r>
              <a:rPr lang="en-US" sz="4000" b="1" i="1" smtClean="0">
                <a:solidFill>
                  <a:srgbClr val="0033CC"/>
                </a:solidFill>
              </a:rPr>
              <a:t/>
            </a:r>
            <a:br>
              <a:rPr lang="en-US" sz="4000" b="1" i="1" smtClean="0">
                <a:solidFill>
                  <a:srgbClr val="0033CC"/>
                </a:solidFill>
              </a:rPr>
            </a:br>
            <a:r>
              <a:rPr lang="de-DE" i="1" smtClean="0">
                <a:solidFill>
                  <a:schemeClr val="tx1"/>
                </a:solidFill>
              </a:rPr>
              <a:t/>
            </a:r>
            <a:br>
              <a:rPr lang="de-DE" i="1" smtClean="0">
                <a:solidFill>
                  <a:schemeClr val="tx1"/>
                </a:solidFill>
              </a:rPr>
            </a:br>
            <a:r>
              <a:rPr lang="de-DE" i="1" smtClean="0">
                <a:solidFill>
                  <a:schemeClr val="tx1"/>
                </a:solidFill>
              </a:rPr>
              <a:t/>
            </a:r>
            <a:br>
              <a:rPr lang="de-DE" i="1" smtClean="0">
                <a:solidFill>
                  <a:schemeClr val="tx1"/>
                </a:solidFill>
              </a:rPr>
            </a:br>
            <a:r>
              <a:rPr lang="en-GB" sz="1800" smtClean="0"/>
              <a:t/>
            </a:r>
            <a:br>
              <a:rPr lang="en-GB" sz="1800" smtClean="0"/>
            </a:br>
            <a:endParaRPr lang="de-DE" sz="1800" i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313" y="261938"/>
            <a:ext cx="67151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i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Policy and Planning – An external view</a:t>
            </a:r>
            <a:endParaRPr lang="en-GB" sz="20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29699" name="Afbeelding 2" descr="logo definiti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115252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Afbeelding 4" descr="NSRP_logo_EU voor webpagi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493838"/>
            <a:ext cx="25590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14313" y="279400"/>
            <a:ext cx="685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Delivering Quality Landscapes &amp; ‘Place’</a:t>
            </a:r>
          </a:p>
          <a:p>
            <a:pPr>
              <a:defRPr/>
            </a:pPr>
            <a:endParaRPr lang="en-GB" sz="3600" b="1" dirty="0">
              <a:solidFill>
                <a:srgbClr val="0033CC"/>
              </a:solidFill>
            </a:endParaRPr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1428750" y="1143000"/>
            <a:ext cx="55721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3200" b="1">
              <a:solidFill>
                <a:schemeClr val="accent2"/>
              </a:solidFill>
              <a:cs typeface="Times New Roman" pitchFamily="18" charset="0"/>
            </a:endParaRPr>
          </a:p>
          <a:p>
            <a:pPr algn="ctr"/>
            <a:endParaRPr lang="en-GB" sz="1800" b="1">
              <a:solidFill>
                <a:schemeClr val="accent2"/>
              </a:solidFill>
              <a:cs typeface="Times New Roman" pitchFamily="18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cs typeface="Times New Roman" pitchFamily="18" charset="0"/>
              </a:rPr>
              <a:t>The Policy &amp; Planning Context within</a:t>
            </a:r>
          </a:p>
          <a:p>
            <a:pPr algn="ctr"/>
            <a:r>
              <a:rPr lang="en-GB" sz="3200" b="1">
                <a:solidFill>
                  <a:schemeClr val="accent2"/>
                </a:solidFill>
                <a:cs typeface="Times New Roman" pitchFamily="18" charset="0"/>
              </a:rPr>
              <a:t> a</a:t>
            </a:r>
          </a:p>
          <a:p>
            <a:pPr algn="ctr"/>
            <a:endParaRPr lang="en-GB" sz="1800" b="1">
              <a:solidFill>
                <a:schemeClr val="accent2"/>
              </a:solidFill>
              <a:cs typeface="Times New Roman" pitchFamily="18" charset="0"/>
            </a:endParaRPr>
          </a:p>
          <a:p>
            <a:pPr algn="ctr"/>
            <a:r>
              <a:rPr lang="en-GB" sz="3200" b="1">
                <a:solidFill>
                  <a:schemeClr val="accent2"/>
                </a:solidFill>
                <a:cs typeface="Times New Roman" pitchFamily="18" charset="0"/>
              </a:rPr>
              <a:t>Political Economy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357313"/>
          <a:ext cx="8466137" cy="5143500"/>
        </p:xfrm>
        <a:graphic>
          <a:graphicData uri="http://schemas.openxmlformats.org/presentationml/2006/ole">
            <p:oleObj spid="_x0000_s1026" name="Acrobat Document" r:id="rId4" imgW="6416596" imgH="4534293" progId="AcroExch.Document.7">
              <p:link updateAutomatic="1"/>
            </p:oleObj>
          </a:graphicData>
        </a:graphic>
      </p:graphicFrame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214313" y="261938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The Art of Socio Landscape Management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14313" y="190500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33CC"/>
                </a:solidFill>
                <a:latin typeface="+mj-lt"/>
              </a:rPr>
              <a:t>Overview of the UK Sector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715000" y="1176338"/>
            <a:ext cx="3571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 b="1">
              <a:solidFill>
                <a:srgbClr val="009900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1600" b="1">
                <a:solidFill>
                  <a:srgbClr val="0033CC"/>
                </a:solidFill>
              </a:rPr>
              <a:t> </a:t>
            </a:r>
            <a:r>
              <a:rPr lang="en-GB" sz="1800" b="1">
                <a:solidFill>
                  <a:srgbClr val="0033CC"/>
                </a:solidFill>
              </a:rPr>
              <a:t>Parks, Approx 12% of the </a:t>
            </a:r>
          </a:p>
          <a:p>
            <a:r>
              <a:rPr lang="en-GB" sz="1800" b="1">
                <a:solidFill>
                  <a:srgbClr val="0033CC"/>
                </a:solidFill>
              </a:rPr>
              <a:t> UK’s land mass </a:t>
            </a: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 More than 300 Parks Services </a:t>
            </a: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 More than 32,000 Parks and</a:t>
            </a:r>
          </a:p>
          <a:p>
            <a:r>
              <a:rPr lang="en-GB" sz="1800" b="1">
                <a:solidFill>
                  <a:srgbClr val="0033CC"/>
                </a:solidFill>
              </a:rPr>
              <a:t>    Open Spaces</a:t>
            </a: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Budget £640,000,000m - 3/4 of</a:t>
            </a:r>
          </a:p>
          <a:p>
            <a:r>
              <a:rPr lang="en-GB" sz="1800" b="1">
                <a:solidFill>
                  <a:srgbClr val="0033CC"/>
                </a:solidFill>
              </a:rPr>
              <a:t>     a billion £s pa</a:t>
            </a:r>
          </a:p>
          <a:p>
            <a:pPr marL="820738" lvl="1" indent="-363538"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The multiplier </a:t>
            </a:r>
          </a:p>
          <a:p>
            <a:pPr marL="820738" lvl="1" indent="-363538"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93,000 employees in UK</a:t>
            </a: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 RSLs, manage approx 3% of </a:t>
            </a:r>
          </a:p>
          <a:p>
            <a:r>
              <a:rPr lang="en-GB" sz="1800" b="1">
                <a:solidFill>
                  <a:srgbClr val="0033CC"/>
                </a:solidFill>
              </a:rPr>
              <a:t>    UK’s land mass</a:t>
            </a: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  8.5 million residents </a:t>
            </a: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 Visitor numbers </a:t>
            </a:r>
          </a:p>
          <a:p>
            <a:pPr marL="820738" lvl="1" indent="-363538"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   Parks 3 billion per annum</a:t>
            </a:r>
          </a:p>
          <a:p>
            <a:pPr marL="820738" lvl="1" indent="-363538"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   RSLs, 17m people per </a:t>
            </a:r>
          </a:p>
          <a:p>
            <a:pPr marL="820738" lvl="1" indent="-363538"/>
            <a:r>
              <a:rPr lang="en-GB" sz="1800" b="1">
                <a:solidFill>
                  <a:srgbClr val="0033CC"/>
                </a:solidFill>
              </a:rPr>
              <a:t>      day, 119m per week! </a:t>
            </a:r>
          </a:p>
        </p:txBody>
      </p:sp>
      <p:pic>
        <p:nvPicPr>
          <p:cNvPr id="34819" name="Picture 4" descr="C:\Documents and Settings\mfernandez.CONICET\Mis documentos\Mis imágenes\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28725"/>
            <a:ext cx="5429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25-Gf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96975"/>
            <a:ext cx="86439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14313" y="190500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33CC"/>
                </a:solidFill>
                <a:latin typeface="+mj-lt"/>
              </a:rPr>
              <a:t>People, not Customers . . 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57313"/>
            <a:ext cx="8572500" cy="5159375"/>
          </a:xfrm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14313" y="142875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33CC"/>
                </a:solidFill>
                <a:latin typeface="+mj-lt"/>
              </a:rPr>
              <a:t>It is a juggling act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14313" y="211138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33CC"/>
                </a:solidFill>
                <a:latin typeface="+mj-lt"/>
              </a:rPr>
              <a:t>Overview of Approach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286500" y="857250"/>
            <a:ext cx="28575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>
              <a:solidFill>
                <a:srgbClr val="009900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Coordination of Strategic &amp; Operational practice!</a:t>
            </a:r>
          </a:p>
          <a:p>
            <a:endParaRPr lang="en-GB" sz="18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The Journey is as important as the destination</a:t>
            </a:r>
          </a:p>
          <a:p>
            <a:pPr>
              <a:buFont typeface="Times New Roman" pitchFamily="18" charset="0"/>
              <a:buChar char="Ø"/>
            </a:pPr>
            <a:endParaRPr lang="en-GB" sz="18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Engagement</a:t>
            </a:r>
          </a:p>
          <a:p>
            <a:endParaRPr lang="en-GB" sz="18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Local Variations</a:t>
            </a:r>
          </a:p>
          <a:p>
            <a:endParaRPr lang="en-GB" sz="18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Peer Reviewed  Research</a:t>
            </a:r>
          </a:p>
          <a:p>
            <a:endParaRPr lang="en-GB" sz="18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1800" b="1">
                <a:solidFill>
                  <a:srgbClr val="0033CC"/>
                </a:solidFill>
              </a:rPr>
              <a:t>Joint Advocacy &amp; Marketing</a:t>
            </a:r>
          </a:p>
          <a:p>
            <a:endParaRPr lang="en-GB" sz="18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US" sz="1800" b="1">
                <a:solidFill>
                  <a:srgbClr val="0033CC"/>
                </a:solidFill>
              </a:rPr>
              <a:t>Quality Assure Partnerships/Alliances</a:t>
            </a:r>
          </a:p>
          <a:p>
            <a:pPr>
              <a:buFont typeface="Times New Roman" pitchFamily="18" charset="0"/>
              <a:buChar char="Ø"/>
            </a:pPr>
            <a:endParaRPr lang="en-GB" sz="1600" b="1">
              <a:solidFill>
                <a:srgbClr val="0033CC"/>
              </a:solidFill>
            </a:endParaRPr>
          </a:p>
          <a:p>
            <a:pPr lvl="1"/>
            <a:r>
              <a:rPr lang="en-GB" sz="1600" b="1">
                <a:solidFill>
                  <a:srgbClr val="0033CC"/>
                </a:solidFill>
              </a:rPr>
              <a:t>	 </a:t>
            </a:r>
          </a:p>
          <a:p>
            <a:pPr>
              <a:buFont typeface="Times New Roman" pitchFamily="18" charset="0"/>
              <a:buChar char="Ø"/>
            </a:pPr>
            <a:endParaRPr lang="en-GB" b="1">
              <a:solidFill>
                <a:srgbClr val="009900"/>
              </a:solidFill>
            </a:endParaRPr>
          </a:p>
        </p:txBody>
      </p:sp>
      <p:pic>
        <p:nvPicPr>
          <p:cNvPr id="37891" name="Picture 9" descr="MAN AND ORANGE RING_lo_res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1438" y="1285875"/>
            <a:ext cx="62150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95263" y="176213"/>
            <a:ext cx="6019800" cy="6096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rgbClr val="0033CC"/>
                </a:solidFill>
                <a:cs typeface="Times New Roman" pitchFamily="18" charset="0"/>
              </a:rPr>
              <a:t>Economic and Societal Value</a:t>
            </a:r>
            <a:endParaRPr lang="en-GB" sz="2800" smtClean="0">
              <a:solidFill>
                <a:srgbClr val="0033CC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14563" y="1214438"/>
            <a:ext cx="3714750" cy="5357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smtClean="0">
                <a:solidFill>
                  <a:srgbClr val="0033CC"/>
                </a:solidFill>
              </a:rPr>
              <a:t/>
            </a:r>
            <a:br>
              <a:rPr lang="en-GB" sz="2200" smtClean="0">
                <a:solidFill>
                  <a:srgbClr val="0033CC"/>
                </a:solidFill>
              </a:rPr>
            </a:br>
            <a:endParaRPr lang="en-GB" sz="2200" smtClean="0">
              <a:solidFill>
                <a:srgbClr val="0033CC"/>
              </a:solidFill>
            </a:endParaRP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6072188" y="1530350"/>
            <a:ext cx="2857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 New Roman" pitchFamily="18" charset="0"/>
              <a:buChar char="Ø"/>
            </a:pPr>
            <a:r>
              <a:rPr lang="en-GB" sz="2000" b="1">
                <a:solidFill>
                  <a:srgbClr val="0033CC"/>
                </a:solidFill>
              </a:rPr>
              <a:t>  Make it Visible?</a:t>
            </a:r>
          </a:p>
          <a:p>
            <a:endParaRPr lang="en-GB" sz="20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2000" b="1">
                <a:solidFill>
                  <a:srgbClr val="0033CC"/>
                </a:solidFill>
              </a:rPr>
              <a:t>  People</a:t>
            </a:r>
          </a:p>
          <a:p>
            <a:pPr lvl="1">
              <a:buFont typeface="Times New Roman" pitchFamily="18" charset="0"/>
              <a:buChar char="Ø"/>
            </a:pPr>
            <a:r>
              <a:rPr lang="en-GB" sz="2000" b="1">
                <a:solidFill>
                  <a:srgbClr val="0033CC"/>
                </a:solidFill>
              </a:rPr>
              <a:t> multi-cultural</a:t>
            </a:r>
          </a:p>
          <a:p>
            <a:pPr lvl="1"/>
            <a:r>
              <a:rPr lang="en-GB" sz="2000" b="1">
                <a:solidFill>
                  <a:srgbClr val="0033CC"/>
                </a:solidFill>
              </a:rPr>
              <a:t>    values and norms</a:t>
            </a:r>
          </a:p>
          <a:p>
            <a:pPr lvl="1">
              <a:buFont typeface="Times New Roman" pitchFamily="18" charset="0"/>
              <a:buChar char="Ø"/>
            </a:pPr>
            <a:r>
              <a:rPr lang="en-GB" sz="2000" b="1">
                <a:solidFill>
                  <a:srgbClr val="0033CC"/>
                </a:solidFill>
              </a:rPr>
              <a:t> Require a</a:t>
            </a:r>
          </a:p>
          <a:p>
            <a:pPr lvl="1"/>
            <a:r>
              <a:rPr lang="en-GB" sz="2000" b="1">
                <a:solidFill>
                  <a:srgbClr val="0033CC"/>
                </a:solidFill>
              </a:rPr>
              <a:t>    strong </a:t>
            </a:r>
          </a:p>
          <a:p>
            <a:pPr lvl="1"/>
            <a:r>
              <a:rPr lang="en-GB" sz="2000" b="1">
                <a:solidFill>
                  <a:srgbClr val="0033CC"/>
                </a:solidFill>
              </a:rPr>
              <a:t>    engagement</a:t>
            </a:r>
          </a:p>
          <a:p>
            <a:pPr lvl="1"/>
            <a:r>
              <a:rPr lang="en-GB" sz="2000" b="1">
                <a:solidFill>
                  <a:srgbClr val="0033CC"/>
                </a:solidFill>
              </a:rPr>
              <a:t>    ethos</a:t>
            </a:r>
          </a:p>
          <a:p>
            <a:pPr lvl="1"/>
            <a:endParaRPr lang="en-GB" sz="2000" b="1">
              <a:solidFill>
                <a:srgbClr val="0033CC"/>
              </a:solidFill>
            </a:endParaRPr>
          </a:p>
          <a:p>
            <a:pPr>
              <a:buFont typeface="Times New Roman" pitchFamily="18" charset="0"/>
              <a:buChar char="Ø"/>
            </a:pPr>
            <a:r>
              <a:rPr lang="en-GB" sz="2000" b="1">
                <a:solidFill>
                  <a:srgbClr val="0033CC"/>
                </a:solidFill>
              </a:rPr>
              <a:t>   Life-Style &amp; </a:t>
            </a:r>
          </a:p>
          <a:p>
            <a:r>
              <a:rPr lang="en-GB" sz="2000" b="1">
                <a:solidFill>
                  <a:srgbClr val="0033CC"/>
                </a:solidFill>
              </a:rPr>
              <a:t>      ‘Place’</a:t>
            </a:r>
          </a:p>
          <a:p>
            <a:endParaRPr lang="en-GB" sz="1200" b="1">
              <a:solidFill>
                <a:srgbClr val="0033CC"/>
              </a:solidFill>
            </a:endParaRPr>
          </a:p>
        </p:txBody>
      </p:sp>
      <p:pic>
        <p:nvPicPr>
          <p:cNvPr id="38916" name="Picture 10" descr="MAN IN POND_lo_res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4313" y="1143000"/>
            <a:ext cx="55721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271</Words>
  <Application>Microsoft PowerPoint</Application>
  <PresentationFormat>On-screen Show (4:3)</PresentationFormat>
  <Paragraphs>116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Gill Sans MT</vt:lpstr>
      <vt:lpstr>Default Design</vt:lpstr>
      <vt:lpstr>???</vt:lpstr>
      <vt:lpstr>Good Afternoon </vt:lpstr>
      <vt:lpstr>Green Growth: New Shoots  10th May 2012    </vt:lpstr>
      <vt:lpstr>Slide 3</vt:lpstr>
      <vt:lpstr>Slide 4</vt:lpstr>
      <vt:lpstr>Slide 5</vt:lpstr>
      <vt:lpstr>Slide 6</vt:lpstr>
      <vt:lpstr>Slide 7</vt:lpstr>
      <vt:lpstr>Slide 8</vt:lpstr>
      <vt:lpstr>Economic and Societal Value</vt:lpstr>
      <vt:lpstr>Partnerships &amp; Alliances</vt:lpstr>
      <vt:lpstr>The Challenge</vt:lpstr>
      <vt:lpstr>Slide 12</vt:lpstr>
      <vt:lpstr>Economic and Social Challenges</vt:lpstr>
      <vt:lpstr>Slide 14</vt:lpstr>
      <vt:lpstr>Slide 15</vt:lpstr>
    </vt:vector>
  </TitlesOfParts>
  <Company>SGS E&amp;MC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Sidney Sullivan</dc:creator>
  <cp:lastModifiedBy>Sheffield City Council</cp:lastModifiedBy>
  <cp:revision>41</cp:revision>
  <dcterms:created xsi:type="dcterms:W3CDTF">2003-06-18T11:34:16Z</dcterms:created>
  <dcterms:modified xsi:type="dcterms:W3CDTF">2012-07-13T15:32:22Z</dcterms:modified>
</cp:coreProperties>
</file>