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89" r:id="rId3"/>
    <p:sldId id="269" r:id="rId4"/>
    <p:sldId id="284" r:id="rId5"/>
    <p:sldId id="283" r:id="rId6"/>
    <p:sldId id="319" r:id="rId7"/>
    <p:sldId id="322" r:id="rId8"/>
    <p:sldId id="321" r:id="rId9"/>
    <p:sldId id="320" r:id="rId10"/>
    <p:sldId id="285" r:id="rId11"/>
    <p:sldId id="288" r:id="rId12"/>
    <p:sldId id="314"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23" r:id="rId37"/>
    <p:sldId id="316" r:id="rId38"/>
    <p:sldId id="317" r:id="rId39"/>
    <p:sldId id="318" r:id="rId40"/>
    <p:sldId id="315" r:id="rId41"/>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E9BC88F8-BF62-4595-B3A9-77EC5C360049}" type="datetimeFigureOut">
              <a:rPr lang="nl-BE"/>
              <a:pPr>
                <a:defRPr/>
              </a:pPr>
              <a:t>13/07/2012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FAC3FE3E-4EB1-49BF-ACFC-E80C7362392D}" type="slidenum">
              <a:rPr lang="nl-BE"/>
              <a:pPr>
                <a:defRPr/>
              </a:pPr>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2E5EDE2C-9B7E-4FF9-9271-10E9A1D21A52}" type="datetimeFigureOut">
              <a:rPr lang="nl-BE"/>
              <a:pPr>
                <a:defRPr/>
              </a:pPr>
              <a:t>13/07/2012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3269B089-C867-4B41-819C-954927560964}" type="slidenum">
              <a:rPr lang="nl-BE"/>
              <a:pPr>
                <a:defRPr/>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3E82C402-0B23-415E-8888-81B4E1510B0F}" type="datetimeFigureOut">
              <a:rPr lang="nl-BE"/>
              <a:pPr>
                <a:defRPr/>
              </a:pPr>
              <a:t>13/07/2012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E47C723D-F812-4F79-BA6F-A41C06B0563B}" type="slidenum">
              <a:rPr lang="nl-BE"/>
              <a:pPr>
                <a:defRPr/>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930B5A57-FAC6-408C-8FD5-2ED5EC95DD52}" type="datetimeFigureOut">
              <a:rPr lang="nl-BE"/>
              <a:pPr>
                <a:defRPr/>
              </a:pPr>
              <a:t>13/07/2012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EB7D96C3-AF2C-4620-9AAF-735A153A4F3F}" type="slidenum">
              <a:rPr lang="nl-BE"/>
              <a:pPr>
                <a:defRPr/>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3E8525F9-4370-410E-85CE-8E11AF445C33}" type="datetimeFigureOut">
              <a:rPr lang="nl-BE"/>
              <a:pPr>
                <a:defRPr/>
              </a:pPr>
              <a:t>13/07/2012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03C7E629-0D43-4121-A74D-477AEC55AB38}" type="slidenum">
              <a:rPr lang="nl-BE"/>
              <a:pPr>
                <a:defRPr/>
              </a:pPr>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6F16EAB4-8AC1-419C-97D8-3452315DF2B4}" type="datetimeFigureOut">
              <a:rPr lang="nl-BE"/>
              <a:pPr>
                <a:defRPr/>
              </a:pPr>
              <a:t>13/07/2012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DF7D7273-F2EA-4273-8919-F39F91F8B154}" type="slidenum">
              <a:rPr lang="nl-BE"/>
              <a:pPr>
                <a:defRPr/>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FACFEFE6-396D-4A51-8FC4-19B478527808}" type="datetimeFigureOut">
              <a:rPr lang="nl-BE"/>
              <a:pPr>
                <a:defRPr/>
              </a:pPr>
              <a:t>13/07/2012</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B6731DDA-1AAB-4957-BE33-C2649F7BAD5A}" type="slidenum">
              <a:rPr lang="nl-BE"/>
              <a:pPr>
                <a:defRPr/>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3"/>
          <p:cNvSpPr>
            <a:spLocks noGrp="1"/>
          </p:cNvSpPr>
          <p:nvPr>
            <p:ph type="dt" sz="half" idx="10"/>
          </p:nvPr>
        </p:nvSpPr>
        <p:spPr/>
        <p:txBody>
          <a:bodyPr/>
          <a:lstStyle>
            <a:lvl1pPr>
              <a:defRPr/>
            </a:lvl1pPr>
          </a:lstStyle>
          <a:p>
            <a:pPr>
              <a:defRPr/>
            </a:pPr>
            <a:fld id="{8F76D78E-8714-4D26-A65C-45BF4A7E3F4D}" type="datetimeFigureOut">
              <a:rPr lang="nl-BE"/>
              <a:pPr>
                <a:defRPr/>
              </a:pPr>
              <a:t>13/07/2012</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EF55D306-816E-4719-8756-3E71D92479BE}" type="slidenum">
              <a:rPr lang="nl-BE"/>
              <a:pPr>
                <a:defRPr/>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6593F317-BB28-4A51-B104-7F30501F809C}" type="datetimeFigureOut">
              <a:rPr lang="nl-BE"/>
              <a:pPr>
                <a:defRPr/>
              </a:pPr>
              <a:t>13/07/2012</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5ADE751C-9A9D-4E1A-90EE-FDEF6DD98D2C}" type="slidenum">
              <a:rPr lang="nl-BE"/>
              <a:pPr>
                <a:defRPr/>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3A5338B-3A01-49DA-948B-0D647B311F1F}" type="datetimeFigureOut">
              <a:rPr lang="nl-BE"/>
              <a:pPr>
                <a:defRPr/>
              </a:pPr>
              <a:t>13/07/2012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CEF5FA0A-D3BB-4FF7-866F-8BABAD4DBB53}" type="slidenum">
              <a:rPr lang="nl-BE"/>
              <a:pPr>
                <a:defRPr/>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7ABCD15B-E46A-4D7D-A56A-BDFA19B196C0}" type="datetimeFigureOut">
              <a:rPr lang="nl-BE"/>
              <a:pPr>
                <a:defRPr/>
              </a:pPr>
              <a:t>13/07/2012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A7A890BE-6C39-454A-98DE-2E5B8A247926}" type="slidenum">
              <a:rPr lang="nl-BE"/>
              <a:pPr>
                <a:defRPr/>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nl-BE"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55519B-D8BB-46CC-8739-3F9D326FBCF9}" type="datetimeFigureOut">
              <a:rPr lang="nl-BE"/>
              <a:pPr>
                <a:defRPr/>
              </a:pPr>
              <a:t>13/07/2012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78FA820-22F8-4792-933C-817CC09C66DC}" type="slidenum">
              <a:rPr lang="nl-BE"/>
              <a:pPr>
                <a:defRPr/>
              </a:pPr>
              <a:t>‹#›</a:t>
            </a:fld>
            <a:endParaRPr lang="nl-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jpeg"/><Relationship Id="rId7"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p:cNvSpPr>
            <a:spLocks noGrp="1"/>
          </p:cNvSpPr>
          <p:nvPr>
            <p:ph type="title"/>
          </p:nvPr>
        </p:nvSpPr>
        <p:spPr>
          <a:xfrm>
            <a:off x="395288" y="2276475"/>
            <a:ext cx="8229600" cy="3241675"/>
          </a:xfrm>
          <a:ln w="38100">
            <a:solidFill>
              <a:schemeClr val="accent1"/>
            </a:solidFill>
          </a:ln>
        </p:spPr>
        <p:txBody>
          <a:bodyPr/>
          <a:lstStyle/>
          <a:p>
            <a:pPr eaLnBrk="1" hangingPunct="1"/>
            <a:r>
              <a:rPr lang="en-GB" b="1" smtClean="0"/>
              <a:t>Valuation &amp; evaluation:</a:t>
            </a:r>
            <a:r>
              <a:rPr lang="en-GB" smtClean="0"/>
              <a:t/>
            </a:r>
            <a:br>
              <a:rPr lang="en-GB" smtClean="0"/>
            </a:br>
            <a:r>
              <a:rPr lang="en-GB" sz="4000" smtClean="0"/>
              <a:t>How can the valuation and evaluation of open space contribute to its long-term management?</a:t>
            </a:r>
            <a:br>
              <a:rPr lang="en-GB" sz="4000" smtClean="0"/>
            </a:br>
            <a:r>
              <a:rPr lang="en-GB" sz="4000" smtClean="0"/>
              <a:t>Lessons from MP4</a:t>
            </a:r>
          </a:p>
        </p:txBody>
      </p:sp>
      <p:pic>
        <p:nvPicPr>
          <p:cNvPr id="13314" name="Afbeelding 2" descr="logo definitief.JPG"/>
          <p:cNvPicPr>
            <a:picLocks noChangeAspect="1"/>
          </p:cNvPicPr>
          <p:nvPr/>
        </p:nvPicPr>
        <p:blipFill>
          <a:blip r:embed="rId2"/>
          <a:srcRect/>
          <a:stretch>
            <a:fillRect/>
          </a:stretch>
        </p:blipFill>
        <p:spPr bwMode="auto">
          <a:xfrm>
            <a:off x="323850" y="476250"/>
            <a:ext cx="1152525" cy="1725613"/>
          </a:xfrm>
          <a:prstGeom prst="rect">
            <a:avLst/>
          </a:prstGeom>
          <a:noFill/>
          <a:ln w="9525">
            <a:noFill/>
            <a:miter lim="800000"/>
            <a:headEnd/>
            <a:tailEnd/>
          </a:ln>
        </p:spPr>
      </p:pic>
      <p:pic>
        <p:nvPicPr>
          <p:cNvPr id="13315" name="Afbeelding 4" descr="NSRP_logo_EU voor webpagina.jpg"/>
          <p:cNvPicPr>
            <a:picLocks noChangeAspect="1"/>
          </p:cNvPicPr>
          <p:nvPr/>
        </p:nvPicPr>
        <p:blipFill>
          <a:blip r:embed="rId3"/>
          <a:srcRect/>
          <a:stretch>
            <a:fillRect/>
          </a:stretch>
        </p:blipFill>
        <p:spPr bwMode="auto">
          <a:xfrm>
            <a:off x="6300788" y="476250"/>
            <a:ext cx="2559050" cy="1292225"/>
          </a:xfrm>
          <a:prstGeom prst="rect">
            <a:avLst/>
          </a:prstGeom>
          <a:noFill/>
          <a:ln w="9525">
            <a:noFill/>
            <a:miter lim="800000"/>
            <a:headEnd/>
            <a:tailEnd/>
          </a:ln>
        </p:spPr>
      </p:pic>
      <p:sp>
        <p:nvSpPr>
          <p:cNvPr id="13316" name="Tekstvak 4"/>
          <p:cNvSpPr txBox="1">
            <a:spLocks noChangeArrowheads="1"/>
          </p:cNvSpPr>
          <p:nvPr/>
        </p:nvSpPr>
        <p:spPr bwMode="auto">
          <a:xfrm>
            <a:off x="1763713" y="620713"/>
            <a:ext cx="4608512" cy="646112"/>
          </a:xfrm>
          <a:prstGeom prst="rect">
            <a:avLst/>
          </a:prstGeom>
          <a:noFill/>
          <a:ln w="9525">
            <a:noFill/>
            <a:miter lim="800000"/>
            <a:headEnd/>
            <a:tailEnd/>
          </a:ln>
        </p:spPr>
        <p:txBody>
          <a:bodyPr>
            <a:spAutoFit/>
          </a:bodyPr>
          <a:lstStyle/>
          <a:p>
            <a:r>
              <a:rPr lang="en-GB"/>
              <a:t>Green Growth: New Shoots</a:t>
            </a:r>
          </a:p>
          <a:p>
            <a:r>
              <a:rPr lang="en-GB"/>
              <a:t>10</a:t>
            </a:r>
            <a:r>
              <a:rPr lang="en-GB" baseline="30000"/>
              <a:t>th</a:t>
            </a:r>
            <a:r>
              <a:rPr lang="en-GB"/>
              <a:t> May 2012</a:t>
            </a:r>
            <a:endParaRPr lang="nl-BE"/>
          </a:p>
        </p:txBody>
      </p:sp>
      <p:sp>
        <p:nvSpPr>
          <p:cNvPr id="13317" name="TextBox 6"/>
          <p:cNvSpPr txBox="1">
            <a:spLocks noChangeArrowheads="1"/>
          </p:cNvSpPr>
          <p:nvPr/>
        </p:nvSpPr>
        <p:spPr bwMode="auto">
          <a:xfrm>
            <a:off x="3203575" y="5805488"/>
            <a:ext cx="2663825" cy="646112"/>
          </a:xfrm>
          <a:prstGeom prst="rect">
            <a:avLst/>
          </a:prstGeom>
          <a:noFill/>
          <a:ln w="9525">
            <a:noFill/>
            <a:miter lim="800000"/>
            <a:headEnd/>
            <a:tailEnd/>
          </a:ln>
        </p:spPr>
        <p:txBody>
          <a:bodyPr>
            <a:spAutoFit/>
          </a:bodyPr>
          <a:lstStyle/>
          <a:p>
            <a:pPr algn="ctr"/>
            <a:r>
              <a:rPr lang="en-GB" b="1"/>
              <a:t>Filip Sosenko</a:t>
            </a:r>
          </a:p>
          <a:p>
            <a:pPr algn="ctr"/>
            <a:r>
              <a:rPr lang="en-GB"/>
              <a:t>Heriot-Watt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title"/>
          </p:nvPr>
        </p:nvSpPr>
        <p:spPr>
          <a:xfrm>
            <a:off x="1116013" y="333375"/>
            <a:ext cx="5903912" cy="863600"/>
          </a:xfrm>
        </p:spPr>
        <p:txBody>
          <a:bodyPr/>
          <a:lstStyle/>
          <a:p>
            <a:pPr eaLnBrk="1" hangingPunct="1"/>
            <a:r>
              <a:rPr lang="en-GB" sz="2800" b="1" smtClean="0"/>
              <a:t>How to ‘measure’ place-keeping?</a:t>
            </a:r>
          </a:p>
        </p:txBody>
      </p:sp>
      <p:sp>
        <p:nvSpPr>
          <p:cNvPr id="22530" name="Tijdelijke aanduiding voor inhoud 2"/>
          <p:cNvSpPr>
            <a:spLocks noGrp="1"/>
          </p:cNvSpPr>
          <p:nvPr>
            <p:ph idx="1"/>
          </p:nvPr>
        </p:nvSpPr>
        <p:spPr>
          <a:xfrm>
            <a:off x="468313" y="1484313"/>
            <a:ext cx="8229600" cy="4681537"/>
          </a:xfrm>
        </p:spPr>
        <p:txBody>
          <a:bodyPr/>
          <a:lstStyle/>
          <a:p>
            <a:r>
              <a:rPr lang="en-US" sz="2600" smtClean="0"/>
              <a:t>Appropriate measurement of place-keeping is difficult. Many indicators measure: </a:t>
            </a:r>
          </a:p>
          <a:p>
            <a:pPr lvl="1"/>
            <a:r>
              <a:rPr lang="en-US" sz="2000" smtClean="0"/>
              <a:t>quality of open space rather than place-keeping itself </a:t>
            </a:r>
          </a:p>
          <a:p>
            <a:pPr lvl="1"/>
            <a:r>
              <a:rPr lang="en-US" sz="2000" smtClean="0"/>
              <a:t>results of place-keeping rather than the process.</a:t>
            </a:r>
          </a:p>
          <a:p>
            <a:r>
              <a:rPr lang="en-US" sz="2600" smtClean="0"/>
              <a:t>A number of indicators widely used in measuring quality of open &amp; green spaces can be used in the measurement of place-keeping (as process and as product): awards, competitions, user satisfaction surveys, surveys of public space use, etc.</a:t>
            </a:r>
            <a:endParaRPr lang="en-GB" sz="2600" smtClean="0"/>
          </a:p>
          <a:p>
            <a:r>
              <a:rPr lang="en-US" sz="2600" smtClean="0"/>
              <a:t>How can less tangible aspects of place-keeping such as local sense of identity and wellbeing be measured? </a:t>
            </a:r>
          </a:p>
          <a:p>
            <a:endParaRPr lang="en-US" sz="2800" smtClean="0"/>
          </a:p>
          <a:p>
            <a:pPr eaLnBrk="1" hangingPunct="1">
              <a:buFont typeface="Arial" charset="0"/>
              <a:buNone/>
            </a:pPr>
            <a:endParaRPr lang="nl-BE" sz="2800" smtClean="0"/>
          </a:p>
        </p:txBody>
      </p:sp>
      <p:pic>
        <p:nvPicPr>
          <p:cNvPr id="22531"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22532"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title"/>
          </p:nvPr>
        </p:nvSpPr>
        <p:spPr>
          <a:xfrm>
            <a:off x="1116013" y="333375"/>
            <a:ext cx="5903912" cy="863600"/>
          </a:xfrm>
        </p:spPr>
        <p:txBody>
          <a:bodyPr/>
          <a:lstStyle/>
          <a:p>
            <a:pPr eaLnBrk="1" hangingPunct="1"/>
            <a:r>
              <a:rPr lang="en-GB" sz="2800" b="1" smtClean="0"/>
              <a:t>Approaches &amp; considerations</a:t>
            </a:r>
          </a:p>
        </p:txBody>
      </p:sp>
      <p:sp>
        <p:nvSpPr>
          <p:cNvPr id="23554" name="Tijdelijke aanduiding voor inhoud 2"/>
          <p:cNvSpPr>
            <a:spLocks noGrp="1"/>
          </p:cNvSpPr>
          <p:nvPr>
            <p:ph idx="1"/>
          </p:nvPr>
        </p:nvSpPr>
        <p:spPr>
          <a:xfrm>
            <a:off x="468313" y="1484313"/>
            <a:ext cx="8229600" cy="4681537"/>
          </a:xfrm>
        </p:spPr>
        <p:txBody>
          <a:bodyPr/>
          <a:lstStyle/>
          <a:p>
            <a:r>
              <a:rPr lang="en-US" sz="2800" smtClean="0"/>
              <a:t>Objective or subjective measurements.  </a:t>
            </a:r>
          </a:p>
          <a:p>
            <a:pPr lvl="1"/>
            <a:r>
              <a:rPr lang="en-US" sz="2400" smtClean="0"/>
              <a:t>‘Quality’ is often a subjective matter!</a:t>
            </a:r>
          </a:p>
          <a:p>
            <a:r>
              <a:rPr lang="en-US" sz="2800" smtClean="0"/>
              <a:t>External/professional or user evaluation.</a:t>
            </a:r>
          </a:p>
          <a:p>
            <a:r>
              <a:rPr lang="en-US" sz="2800" smtClean="0"/>
              <a:t>Ongoing or a one-off measurement (during the process or ex-post).  </a:t>
            </a:r>
            <a:endParaRPr lang="nl-BE" sz="2800" smtClean="0"/>
          </a:p>
        </p:txBody>
      </p:sp>
      <p:pic>
        <p:nvPicPr>
          <p:cNvPr id="23555"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23556"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p:txBody>
          <a:bodyPr/>
          <a:lstStyle/>
          <a:p>
            <a:r>
              <a:rPr lang="en-GB" smtClean="0"/>
              <a:t>Over to Pieter!</a:t>
            </a:r>
          </a:p>
        </p:txBody>
      </p:sp>
      <p:sp>
        <p:nvSpPr>
          <p:cNvPr id="3" name="Subtitle 2"/>
          <p:cNvSpPr>
            <a:spLocks noGrp="1"/>
          </p:cNvSpPr>
          <p:nvPr>
            <p:ph type="subTitle" idx="1"/>
          </p:nvPr>
        </p:nvSpPr>
        <p:spPr/>
        <p:txBody>
          <a:bodyPr/>
          <a:lstStyle/>
          <a:p>
            <a:pPr>
              <a:defRPr/>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395288" y="2276475"/>
            <a:ext cx="8229600" cy="3241675"/>
          </a:xfrm>
          <a:ln w="38100">
            <a:solidFill>
              <a:schemeClr val="accent1"/>
            </a:solidFill>
          </a:ln>
        </p:spPr>
        <p:txBody>
          <a:bodyPr/>
          <a:lstStyle/>
          <a:p>
            <a:pPr eaLnBrk="1" hangingPunct="1"/>
            <a:r>
              <a:rPr lang="en-GB" b="1" smtClean="0"/>
              <a:t>Valuation &amp; evaluation:</a:t>
            </a:r>
            <a:r>
              <a:rPr lang="en-GB" smtClean="0"/>
              <a:t/>
            </a:r>
            <a:br>
              <a:rPr lang="en-GB" smtClean="0"/>
            </a:br>
            <a:r>
              <a:rPr lang="en-GB" sz="4000" smtClean="0"/>
              <a:t>How can the valuation and evaluation of open space contribute to its long-term management? </a:t>
            </a:r>
            <a:br>
              <a:rPr lang="en-GB" sz="4000" smtClean="0"/>
            </a:br>
            <a:r>
              <a:rPr lang="en-GB" sz="4000" smtClean="0"/>
              <a:t>Experiences from MP4 pilot projects</a:t>
            </a:r>
          </a:p>
        </p:txBody>
      </p:sp>
      <p:pic>
        <p:nvPicPr>
          <p:cNvPr id="25602" name="Afbeelding 2" descr="logo definitief.JPG"/>
          <p:cNvPicPr>
            <a:picLocks noChangeAspect="1"/>
          </p:cNvPicPr>
          <p:nvPr/>
        </p:nvPicPr>
        <p:blipFill>
          <a:blip r:embed="rId2"/>
          <a:srcRect/>
          <a:stretch>
            <a:fillRect/>
          </a:stretch>
        </p:blipFill>
        <p:spPr bwMode="auto">
          <a:xfrm>
            <a:off x="323850" y="476250"/>
            <a:ext cx="1152525" cy="1725613"/>
          </a:xfrm>
          <a:prstGeom prst="rect">
            <a:avLst/>
          </a:prstGeom>
          <a:noFill/>
          <a:ln w="9525">
            <a:noFill/>
            <a:miter lim="800000"/>
            <a:headEnd/>
            <a:tailEnd/>
          </a:ln>
        </p:spPr>
      </p:pic>
      <p:pic>
        <p:nvPicPr>
          <p:cNvPr id="25603" name="Afbeelding 4" descr="NSRP_logo_EU voor webpagina.jpg"/>
          <p:cNvPicPr>
            <a:picLocks noChangeAspect="1"/>
          </p:cNvPicPr>
          <p:nvPr/>
        </p:nvPicPr>
        <p:blipFill>
          <a:blip r:embed="rId3"/>
          <a:srcRect/>
          <a:stretch>
            <a:fillRect/>
          </a:stretch>
        </p:blipFill>
        <p:spPr bwMode="auto">
          <a:xfrm>
            <a:off x="6300788" y="476250"/>
            <a:ext cx="2559050" cy="1292225"/>
          </a:xfrm>
          <a:prstGeom prst="rect">
            <a:avLst/>
          </a:prstGeom>
          <a:noFill/>
          <a:ln w="9525">
            <a:noFill/>
            <a:miter lim="800000"/>
            <a:headEnd/>
            <a:tailEnd/>
          </a:ln>
        </p:spPr>
      </p:pic>
      <p:sp>
        <p:nvSpPr>
          <p:cNvPr id="25604" name="Tekstvak 4"/>
          <p:cNvSpPr txBox="1">
            <a:spLocks noChangeArrowheads="1"/>
          </p:cNvSpPr>
          <p:nvPr/>
        </p:nvSpPr>
        <p:spPr bwMode="auto">
          <a:xfrm>
            <a:off x="1763713" y="620713"/>
            <a:ext cx="4608512" cy="646112"/>
          </a:xfrm>
          <a:prstGeom prst="rect">
            <a:avLst/>
          </a:prstGeom>
          <a:noFill/>
          <a:ln w="9525">
            <a:noFill/>
            <a:miter lim="800000"/>
            <a:headEnd/>
            <a:tailEnd/>
          </a:ln>
        </p:spPr>
        <p:txBody>
          <a:bodyPr>
            <a:spAutoFit/>
          </a:bodyPr>
          <a:lstStyle/>
          <a:p>
            <a:r>
              <a:rPr lang="en-GB"/>
              <a:t>Green Growth: New Shoots</a:t>
            </a:r>
          </a:p>
          <a:p>
            <a:r>
              <a:rPr lang="en-GB"/>
              <a:t>10</a:t>
            </a:r>
            <a:r>
              <a:rPr lang="en-GB" baseline="30000"/>
              <a:t>th</a:t>
            </a:r>
            <a:r>
              <a:rPr lang="en-GB"/>
              <a:t> May 2012</a:t>
            </a:r>
            <a:endParaRPr lang="nl-BE"/>
          </a:p>
        </p:txBody>
      </p:sp>
      <p:sp>
        <p:nvSpPr>
          <p:cNvPr id="25605" name="TextBox 6"/>
          <p:cNvSpPr txBox="1">
            <a:spLocks noChangeArrowheads="1"/>
          </p:cNvSpPr>
          <p:nvPr/>
        </p:nvSpPr>
        <p:spPr bwMode="auto">
          <a:xfrm>
            <a:off x="2484438" y="5805488"/>
            <a:ext cx="3959225" cy="646112"/>
          </a:xfrm>
          <a:prstGeom prst="rect">
            <a:avLst/>
          </a:prstGeom>
          <a:noFill/>
          <a:ln w="9525">
            <a:noFill/>
            <a:miter lim="800000"/>
            <a:headEnd/>
            <a:tailEnd/>
          </a:ln>
        </p:spPr>
        <p:txBody>
          <a:bodyPr>
            <a:spAutoFit/>
          </a:bodyPr>
          <a:lstStyle/>
          <a:p>
            <a:pPr algn="ctr"/>
            <a:r>
              <a:rPr lang="en-GB" b="1"/>
              <a:t>Pieter Vercammen</a:t>
            </a:r>
          </a:p>
          <a:p>
            <a:pPr algn="ctr"/>
            <a:r>
              <a:rPr lang="en-GB"/>
              <a:t>Vlaamse Landmaatschappij - VLM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establishing a baseline through Sociotope mapping - Gothenburg, Sweden </a:t>
            </a:r>
            <a:br>
              <a:rPr lang="en-GB" sz="2800" b="1" smtClean="0"/>
            </a:br>
            <a:endParaRPr lang="en-GB" sz="2800" b="1" smtClean="0"/>
          </a:p>
        </p:txBody>
      </p:sp>
      <p:sp>
        <p:nvSpPr>
          <p:cNvPr id="5123" name="Tijdelijke aanduiding voor inhoud 2"/>
          <p:cNvSpPr>
            <a:spLocks noGrp="1"/>
          </p:cNvSpPr>
          <p:nvPr>
            <p:ph idx="1"/>
          </p:nvPr>
        </p:nvSpPr>
        <p:spPr>
          <a:xfrm>
            <a:off x="468313" y="1484313"/>
            <a:ext cx="8229600" cy="4681537"/>
          </a:xfrm>
        </p:spPr>
        <p:txBody>
          <a:bodyPr/>
          <a:lstStyle/>
          <a:p>
            <a:r>
              <a:rPr lang="en-GB" sz="2000" smtClean="0"/>
              <a:t>MP4 pilot example: Lövgärdet and Eriksbo</a:t>
            </a:r>
          </a:p>
          <a:p>
            <a:pPr lvl="1"/>
            <a:r>
              <a:rPr lang="en-GB" sz="1600" smtClean="0"/>
              <a:t>two housing estates from the 1960s and 1970s with under-used adjacent nature areas (lake and green spaces).  </a:t>
            </a:r>
          </a:p>
          <a:p>
            <a:pPr lvl="1"/>
            <a:r>
              <a:rPr lang="en-GB" sz="1600" smtClean="0"/>
              <a:t>Mostly occupied by a deprived community.</a:t>
            </a:r>
          </a:p>
          <a:p>
            <a:r>
              <a:rPr lang="en-GB" sz="2000" smtClean="0"/>
              <a:t>Objective: renew the physical environment in a sustainable manner, encouraging socio-economic growth and long-term improvements to increase the attractiveness of open space.  </a:t>
            </a:r>
          </a:p>
        </p:txBody>
      </p:sp>
      <p:pic>
        <p:nvPicPr>
          <p:cNvPr id="5124"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5125"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3779838" y="3651250"/>
            <a:ext cx="5364162" cy="301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fade">
                                      <p:cBhvr>
                                        <p:cTn id="10" dur="500"/>
                                        <p:tgtEl>
                                          <p:spTgt spid="51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fade">
                                      <p:cBhvr>
                                        <p:cTn id="13" dur="500"/>
                                        <p:tgtEl>
                                          <p:spTgt spid="51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3">
                                            <p:txEl>
                                              <p:pRg st="3" end="3"/>
                                            </p:txEl>
                                          </p:spTgt>
                                        </p:tgtEl>
                                        <p:attrNameLst>
                                          <p:attrName>style.visibility</p:attrName>
                                        </p:attrNameLst>
                                      </p:cBhvr>
                                      <p:to>
                                        <p:strVal val="visible"/>
                                      </p:to>
                                    </p:set>
                                    <p:animEffect transition="in" filter="fade">
                                      <p:cBhvr>
                                        <p:cTn id="16" dur="500"/>
                                        <p:tgtEl>
                                          <p:spTgt spid="512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10"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fade">
                                      <p:cBhvr>
                                        <p:cTn id="25" dur="500"/>
                                        <p:tgtEl>
                                          <p:spTgt spid="5124"/>
                                        </p:tgtEl>
                                      </p:cBhvr>
                                    </p:animEffect>
                                  </p:childTnLst>
                                </p:cTn>
                              </p:par>
                              <p:par>
                                <p:cTn id="26" presetID="10" presetClass="entr" presetSubtype="0" fill="hold" nodeType="withEffect">
                                  <p:stCondLst>
                                    <p:cond delay="0"/>
                                  </p:stCondLst>
                                  <p:childTnLst>
                                    <p:set>
                                      <p:cBhvr>
                                        <p:cTn id="27" dur="1" fill="hold">
                                          <p:stCondLst>
                                            <p:cond delay="0"/>
                                          </p:stCondLst>
                                        </p:cTn>
                                        <p:tgtEl>
                                          <p:spTgt spid="5125"/>
                                        </p:tgtEl>
                                        <p:attrNameLst>
                                          <p:attrName>style.visibility</p:attrName>
                                        </p:attrNameLst>
                                      </p:cBhvr>
                                      <p:to>
                                        <p:strVal val="visible"/>
                                      </p:to>
                                    </p:set>
                                    <p:animEffect transition="in" filter="fade">
                                      <p:cBhvr>
                                        <p:cTn id="28"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establishing a baseline through Sociotope mapping - Gothenburg, Sweden </a:t>
            </a:r>
            <a:br>
              <a:rPr lang="en-GB" sz="2800" b="1" smtClean="0"/>
            </a:br>
            <a:endParaRPr lang="en-GB" sz="2800" b="1" smtClean="0"/>
          </a:p>
        </p:txBody>
      </p:sp>
      <p:sp>
        <p:nvSpPr>
          <p:cNvPr id="5123" name="Tijdelijke aanduiding voor inhoud 2"/>
          <p:cNvSpPr>
            <a:spLocks noGrp="1"/>
          </p:cNvSpPr>
          <p:nvPr>
            <p:ph idx="1"/>
          </p:nvPr>
        </p:nvSpPr>
        <p:spPr>
          <a:xfrm>
            <a:off x="468313" y="1484313"/>
            <a:ext cx="8229600" cy="4681537"/>
          </a:xfrm>
        </p:spPr>
        <p:txBody>
          <a:bodyPr/>
          <a:lstStyle/>
          <a:p>
            <a:r>
              <a:rPr lang="en-GB" sz="2000" smtClean="0"/>
              <a:t>Gothenburg Sociotope mapping</a:t>
            </a:r>
          </a:p>
          <a:p>
            <a:pPr lvl="1"/>
            <a:r>
              <a:rPr lang="en-GB" sz="1600" smtClean="0"/>
              <a:t>background information which was used in the overall analysis of the park’s situation within the city.  </a:t>
            </a:r>
          </a:p>
          <a:p>
            <a:pPr lvl="1"/>
            <a:r>
              <a:rPr lang="en-GB" sz="1600" smtClean="0"/>
              <a:t>Mapping user preferences, qualities and weaknesses in the green structure.  </a:t>
            </a:r>
          </a:p>
          <a:p>
            <a:r>
              <a:rPr lang="en-GB" sz="2000" smtClean="0"/>
              <a:t>How?</a:t>
            </a:r>
          </a:p>
          <a:p>
            <a:pPr lvl="1"/>
            <a:r>
              <a:rPr lang="en-GB" sz="1600" smtClean="0"/>
              <a:t>User surveys, discussion panels, site observations, interviews with residents and people working in the area</a:t>
            </a:r>
          </a:p>
          <a:p>
            <a:pPr lvl="1"/>
            <a:r>
              <a:rPr lang="en-GB" sz="1600" smtClean="0"/>
              <a:t>Questions: frequency of visits, indicate importance of sites, purpose of visit…</a:t>
            </a:r>
          </a:p>
          <a:p>
            <a:pPr lvl="1"/>
            <a:r>
              <a:rPr lang="en-GB" sz="1600" smtClean="0"/>
              <a:t>Integration of all that information into one sociotope map</a:t>
            </a:r>
          </a:p>
        </p:txBody>
      </p:sp>
      <p:pic>
        <p:nvPicPr>
          <p:cNvPr id="5124"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5125"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Effect transition="in" filter="fade">
                                      <p:cBhvr>
                                        <p:cTn id="10" dur="500"/>
                                        <p:tgtEl>
                                          <p:spTgt spid="51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Effect transition="in" filter="fade">
                                      <p:cBhvr>
                                        <p:cTn id="13" dur="500"/>
                                        <p:tgtEl>
                                          <p:spTgt spid="512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fade">
                                      <p:cBhvr>
                                        <p:cTn id="16" dur="500"/>
                                        <p:tgtEl>
                                          <p:spTgt spid="512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500"/>
                                        <p:tgtEl>
                                          <p:spTgt spid="512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Effect transition="in" filter="fade">
                                      <p:cBhvr>
                                        <p:cTn id="25" dur="500"/>
                                        <p:tgtEl>
                                          <p:spTgt spid="512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fade">
                                      <p:cBhvr>
                                        <p:cTn id="28" dur="500"/>
                                        <p:tgtEl>
                                          <p:spTgt spid="512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par>
                                <p:cTn id="32" presetID="10" presetClass="entr" presetSubtype="0" fill="hold" nodeType="with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fade">
                                      <p:cBhvr>
                                        <p:cTn id="34"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28674"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5" name="Afbeelding 4"/>
          <p:cNvPicPr>
            <a:picLocks noChangeAspect="1"/>
          </p:cNvPicPr>
          <p:nvPr/>
        </p:nvPicPr>
        <p:blipFill>
          <a:blip r:embed="rId4"/>
          <a:srcRect/>
          <a:stretch>
            <a:fillRect/>
          </a:stretch>
        </p:blipFill>
        <p:spPr bwMode="auto">
          <a:xfrm>
            <a:off x="12700" y="0"/>
            <a:ext cx="4821238" cy="6921500"/>
          </a:xfrm>
          <a:prstGeom prst="rect">
            <a:avLst/>
          </a:prstGeom>
          <a:noFill/>
          <a:ln w="9525">
            <a:noFill/>
            <a:miter lim="800000"/>
            <a:headEnd/>
            <a:tailEnd/>
          </a:ln>
        </p:spPr>
      </p:pic>
      <p:pic>
        <p:nvPicPr>
          <p:cNvPr id="11" name="Afbeelding 10"/>
          <p:cNvPicPr>
            <a:picLocks noChangeAspect="1"/>
          </p:cNvPicPr>
          <p:nvPr/>
        </p:nvPicPr>
        <p:blipFill>
          <a:blip r:embed="rId5"/>
          <a:srcRect/>
          <a:stretch>
            <a:fillRect/>
          </a:stretch>
        </p:blipFill>
        <p:spPr bwMode="auto">
          <a:xfrm>
            <a:off x="5005388" y="188913"/>
            <a:ext cx="3454400" cy="6234112"/>
          </a:xfrm>
          <a:prstGeom prst="rect">
            <a:avLst/>
          </a:prstGeom>
          <a:noFill/>
          <a:ln w="9525">
            <a:noFill/>
            <a:miter lim="800000"/>
            <a:headEnd/>
            <a:tailEnd/>
          </a:ln>
        </p:spPr>
      </p:pic>
      <p:pic>
        <p:nvPicPr>
          <p:cNvPr id="12" name="Afbeelding 11"/>
          <p:cNvPicPr>
            <a:picLocks noChangeAspect="1"/>
          </p:cNvPicPr>
          <p:nvPr/>
        </p:nvPicPr>
        <p:blipFill>
          <a:blip r:embed="rId6"/>
          <a:srcRect/>
          <a:stretch>
            <a:fillRect/>
          </a:stretch>
        </p:blipFill>
        <p:spPr bwMode="auto">
          <a:xfrm>
            <a:off x="4833938" y="158750"/>
            <a:ext cx="4310062" cy="6296025"/>
          </a:xfrm>
          <a:prstGeom prst="rect">
            <a:avLst/>
          </a:prstGeom>
          <a:noFill/>
          <a:ln w="9525">
            <a:noFill/>
            <a:miter lim="800000"/>
            <a:headEnd/>
            <a:tailEnd/>
          </a:ln>
        </p:spPr>
      </p:pic>
      <p:sp>
        <p:nvSpPr>
          <p:cNvPr id="28678" name="Titel 5"/>
          <p:cNvSpPr>
            <a:spLocks noGrp="1"/>
          </p:cNvSpPr>
          <p:nvPr>
            <p:ph type="title"/>
          </p:nvPr>
        </p:nvSpPr>
        <p:spPr/>
        <p:txBody>
          <a:bodyPr/>
          <a:lstStyle/>
          <a:p>
            <a:endParaRPr lang="en-GB" smtClean="0"/>
          </a:p>
        </p:txBody>
      </p:sp>
      <p:pic>
        <p:nvPicPr>
          <p:cNvPr id="2" name="Afbeelding 1"/>
          <p:cNvPicPr>
            <a:picLocks noChangeAspect="1"/>
          </p:cNvPicPr>
          <p:nvPr/>
        </p:nvPicPr>
        <p:blipFill>
          <a:blip r:embed="rId7"/>
          <a:srcRect/>
          <a:stretch>
            <a:fillRect/>
          </a:stretch>
        </p:blipFill>
        <p:spPr bwMode="auto">
          <a:xfrm>
            <a:off x="558800" y="1851025"/>
            <a:ext cx="7900988" cy="3217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establishing a baseline through E-mapping - Gothenburg, Sweden &amp; Sheffield, UK</a:t>
            </a:r>
            <a:br>
              <a:rPr lang="en-GB" sz="2800" b="1" smtClean="0"/>
            </a:br>
            <a:endParaRPr lang="en-GB" sz="2800" b="1" smtClean="0"/>
          </a:p>
        </p:txBody>
      </p:sp>
      <p:sp>
        <p:nvSpPr>
          <p:cNvPr id="29698" name="Tijdelijke aanduiding voor inhoud 2"/>
          <p:cNvSpPr>
            <a:spLocks noGrp="1"/>
          </p:cNvSpPr>
          <p:nvPr>
            <p:ph idx="1"/>
          </p:nvPr>
        </p:nvSpPr>
        <p:spPr>
          <a:xfrm>
            <a:off x="541338" y="1484313"/>
            <a:ext cx="8229600" cy="4681537"/>
          </a:xfrm>
        </p:spPr>
        <p:txBody>
          <a:bodyPr/>
          <a:lstStyle/>
          <a:p>
            <a:pPr eaLnBrk="1" hangingPunct="1"/>
            <a:r>
              <a:rPr lang="en-GB" sz="2400" smtClean="0"/>
              <a:t>E-mapping builds on the sociotope methodology</a:t>
            </a:r>
          </a:p>
          <a:p>
            <a:pPr eaLnBrk="1" hangingPunct="1"/>
            <a:r>
              <a:rPr lang="en-GB" sz="2400" smtClean="0"/>
              <a:t>Building a layer with</a:t>
            </a:r>
          </a:p>
          <a:p>
            <a:pPr lvl="1" eaLnBrk="1" hangingPunct="1"/>
            <a:r>
              <a:rPr lang="en-GB" sz="2000" smtClean="0"/>
              <a:t>Recreational experiences (memorable personal sensation)</a:t>
            </a:r>
          </a:p>
          <a:p>
            <a:pPr lvl="1" eaLnBrk="1" hangingPunct="1"/>
            <a:r>
              <a:rPr lang="en-GB" sz="2000" smtClean="0"/>
              <a:t>Recreational zones</a:t>
            </a:r>
          </a:p>
          <a:p>
            <a:pPr lvl="1" eaLnBrk="1" hangingPunct="1"/>
            <a:r>
              <a:rPr lang="en-GB" sz="2000" smtClean="0"/>
              <a:t>Recreational potentials</a:t>
            </a:r>
          </a:p>
          <a:p>
            <a:pPr eaLnBrk="1" hangingPunct="1"/>
            <a:r>
              <a:rPr lang="en-GB" sz="2400" smtClean="0"/>
              <a:t>How</a:t>
            </a:r>
          </a:p>
          <a:p>
            <a:pPr lvl="1" eaLnBrk="1" hangingPunct="1"/>
            <a:r>
              <a:rPr lang="en-GB" sz="2000" smtClean="0"/>
              <a:t>Interviews with user groups, surveys</a:t>
            </a:r>
          </a:p>
          <a:p>
            <a:pPr eaLnBrk="1" hangingPunct="1"/>
            <a:r>
              <a:rPr lang="en-GB" sz="2400" smtClean="0"/>
              <a:t>What can it be used for</a:t>
            </a:r>
          </a:p>
          <a:p>
            <a:pPr lvl="1" eaLnBrk="1" hangingPunct="1"/>
            <a:r>
              <a:rPr lang="en-GB" sz="2000" smtClean="0"/>
              <a:t>Site analysis</a:t>
            </a:r>
          </a:p>
          <a:p>
            <a:pPr lvl="1" eaLnBrk="1" hangingPunct="1"/>
            <a:r>
              <a:rPr lang="en-GB" sz="2000" smtClean="0"/>
              <a:t>Identification of improvement potentials</a:t>
            </a:r>
          </a:p>
          <a:p>
            <a:pPr lvl="1" eaLnBrk="1" hangingPunct="1"/>
            <a:r>
              <a:rPr lang="en-GB" sz="2000" smtClean="0"/>
              <a:t>Valuation of recreational value and quality	</a:t>
            </a:r>
          </a:p>
          <a:p>
            <a:pPr lvl="1" eaLnBrk="1" hangingPunct="1"/>
            <a:endParaRPr lang="en-GB" sz="2000" smtClean="0"/>
          </a:p>
        </p:txBody>
      </p:sp>
      <p:pic>
        <p:nvPicPr>
          <p:cNvPr id="29699"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29700"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establishing a baseline through Rec-mapping - Gothenburg, Sweden &amp; Sheffield, UK</a:t>
            </a:r>
            <a:br>
              <a:rPr lang="en-GB" sz="2800" b="1" smtClean="0"/>
            </a:br>
            <a:r>
              <a:rPr lang="en-GB" sz="2800" b="1" smtClean="0"/>
              <a:t/>
            </a:r>
            <a:br>
              <a:rPr lang="en-GB" sz="2800" b="1" smtClean="0"/>
            </a:br>
            <a:endParaRPr lang="en-GB" sz="2800" b="1" smtClean="0"/>
          </a:p>
        </p:txBody>
      </p:sp>
      <p:sp>
        <p:nvSpPr>
          <p:cNvPr id="30722" name="Tijdelijke aanduiding voor inhoud 2"/>
          <p:cNvSpPr>
            <a:spLocks noGrp="1"/>
          </p:cNvSpPr>
          <p:nvPr>
            <p:ph idx="1"/>
          </p:nvPr>
        </p:nvSpPr>
        <p:spPr>
          <a:xfrm>
            <a:off x="541338" y="1484313"/>
            <a:ext cx="8229600" cy="4681537"/>
          </a:xfrm>
        </p:spPr>
        <p:txBody>
          <a:bodyPr/>
          <a:lstStyle/>
          <a:p>
            <a:pPr eaLnBrk="1" hangingPunct="1"/>
            <a:r>
              <a:rPr lang="en-GB" sz="1800" smtClean="0"/>
              <a:t>Mapping recreational experience in eight dimensions</a:t>
            </a:r>
          </a:p>
        </p:txBody>
      </p:sp>
      <p:pic>
        <p:nvPicPr>
          <p:cNvPr id="30723"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0724"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graphicFrame>
        <p:nvGraphicFramePr>
          <p:cNvPr id="6" name="Tabel 5"/>
          <p:cNvGraphicFramePr>
            <a:graphicFrameLocks noGrp="1"/>
          </p:cNvGraphicFramePr>
          <p:nvPr/>
        </p:nvGraphicFramePr>
        <p:xfrm>
          <a:off x="0" y="2060575"/>
          <a:ext cx="9144000" cy="5278438"/>
        </p:xfrm>
        <a:graphic>
          <a:graphicData uri="http://schemas.openxmlformats.org/drawingml/2006/table">
            <a:tbl>
              <a:tblPr/>
              <a:tblGrid>
                <a:gridCol w="845243"/>
                <a:gridCol w="3576822"/>
                <a:gridCol w="4721935"/>
              </a:tblGrid>
              <a:tr h="252603">
                <a:tc gridSpan="3">
                  <a:txBody>
                    <a:bodyPr/>
                    <a:lstStyle/>
                    <a:p>
                      <a:pPr algn="ctr">
                        <a:lnSpc>
                          <a:spcPct val="115000"/>
                        </a:lnSpc>
                        <a:spcAft>
                          <a:spcPts val="0"/>
                        </a:spcAft>
                      </a:pPr>
                      <a:r>
                        <a:rPr lang="en-GB" sz="1400" b="1" dirty="0" smtClean="0">
                          <a:latin typeface="Tw Cen MT"/>
                          <a:ea typeface="Calibri"/>
                          <a:cs typeface="Times New Roman"/>
                        </a:rPr>
                        <a:t>EXPERIENCES IN RECREATIONAL GREEN-SPACES</a:t>
                      </a:r>
                      <a:endParaRPr lang="da-DK" sz="1400" dirty="0">
                        <a:latin typeface="Calibri"/>
                        <a:ea typeface="Calibri"/>
                        <a:cs typeface="Times New Roman"/>
                      </a:endParaRPr>
                    </a:p>
                  </a:txBody>
                  <a:tcPr marL="48021" marR="48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r>
              <a:tr h="235500">
                <a:tc>
                  <a:txBody>
                    <a:bodyPr/>
                    <a:lstStyle/>
                    <a:p>
                      <a:pPr>
                        <a:lnSpc>
                          <a:spcPct val="115000"/>
                        </a:lnSpc>
                        <a:spcAft>
                          <a:spcPts val="0"/>
                        </a:spcAft>
                      </a:pPr>
                      <a:r>
                        <a:rPr lang="en-GB" sz="1300" b="1" dirty="0" smtClean="0">
                          <a:latin typeface="Tw Cen MT"/>
                          <a:ea typeface="Calibri"/>
                          <a:cs typeface="Times New Roman"/>
                        </a:rPr>
                        <a:t>NAME</a:t>
                      </a:r>
                      <a:endParaRPr lang="da-DK" sz="1300" dirty="0">
                        <a:latin typeface="Calibri"/>
                        <a:ea typeface="Calibri"/>
                        <a:cs typeface="Times New Roman"/>
                      </a:endParaRPr>
                    </a:p>
                  </a:txBody>
                  <a:tcPr marL="48021" marR="48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smtClean="0">
                          <a:latin typeface="Tw Cen MT"/>
                          <a:ea typeface="Calibri"/>
                          <a:cs typeface="Times New Roman"/>
                        </a:rPr>
                        <a:t>SHORT DEFINITION / INTERPRETATION</a:t>
                      </a:r>
                      <a:endParaRPr lang="da-DK" sz="1300" dirty="0">
                        <a:latin typeface="Calibri"/>
                        <a:ea typeface="Calibri"/>
                        <a:cs typeface="Times New Roman"/>
                      </a:endParaRPr>
                    </a:p>
                  </a:txBody>
                  <a:tcPr marL="48021" marR="48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dirty="0" smtClean="0">
                          <a:latin typeface="Tw Cen MT"/>
                          <a:ea typeface="Calibri"/>
                          <a:cs typeface="Times New Roman"/>
                        </a:rPr>
                        <a:t>IMPORTANT CHARACTERISTICS/ACTIVITIES</a:t>
                      </a:r>
                      <a:endParaRPr lang="da-DK" sz="1300" dirty="0">
                        <a:latin typeface="Calibri"/>
                        <a:ea typeface="Calibri"/>
                        <a:cs typeface="Times New Roman"/>
                      </a:endParaRPr>
                    </a:p>
                  </a:txBody>
                  <a:tcPr marL="48021" marR="480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494">
                <a:tc>
                  <a:txBody>
                    <a:bodyPr/>
                    <a:lstStyle/>
                    <a:p>
                      <a:pPr>
                        <a:lnSpc>
                          <a:spcPct val="115000"/>
                        </a:lnSpc>
                        <a:spcAft>
                          <a:spcPts val="0"/>
                        </a:spcAft>
                      </a:pPr>
                      <a:r>
                        <a:rPr lang="en-GB" sz="1200" b="1" dirty="0" smtClean="0">
                          <a:latin typeface="Tw Cen MT"/>
                          <a:ea typeface="Calibri"/>
                          <a:cs typeface="Times New Roman"/>
                        </a:rPr>
                        <a:t>NATURE</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of the free growing, untouched, vital, an encounter with nature on its own conditions.</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No visible man-made facilities or traces, no visible or audible urbanity. ‘Nature areas’.</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494">
                <a:tc>
                  <a:txBody>
                    <a:bodyPr/>
                    <a:lstStyle/>
                    <a:p>
                      <a:pPr>
                        <a:lnSpc>
                          <a:spcPct val="115000"/>
                        </a:lnSpc>
                        <a:spcAft>
                          <a:spcPts val="0"/>
                        </a:spcAft>
                      </a:pPr>
                      <a:r>
                        <a:rPr lang="en-GB" sz="1200" b="1" dirty="0" smtClean="0">
                          <a:latin typeface="Tw Cen MT"/>
                          <a:ea typeface="Calibri"/>
                          <a:cs typeface="Times New Roman"/>
                        </a:rPr>
                        <a:t>RICHNESS IN SPECIES</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of </a:t>
                      </a:r>
                      <a:r>
                        <a:rPr lang="en-GB" sz="1200" dirty="0">
                          <a:latin typeface="Tw Cen MT"/>
                          <a:ea typeface="Calibri"/>
                          <a:cs typeface="Times New Roman"/>
                        </a:rPr>
                        <a:t>richness in plants, insects and/or </a:t>
                      </a:r>
                      <a:r>
                        <a:rPr lang="en-GB" sz="1200" dirty="0" smtClean="0">
                          <a:latin typeface="Tw Cen MT"/>
                          <a:ea typeface="Calibri"/>
                          <a:cs typeface="Times New Roman"/>
                        </a:rPr>
                        <a:t>animals.</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Presence of different or special plants, flowers, insects and/or animals. Possibility to gather mushrooms, fruits etc.  </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553">
                <a:tc>
                  <a:txBody>
                    <a:bodyPr/>
                    <a:lstStyle/>
                    <a:p>
                      <a:pPr>
                        <a:lnSpc>
                          <a:spcPct val="115000"/>
                        </a:lnSpc>
                        <a:spcAft>
                          <a:spcPts val="0"/>
                        </a:spcAft>
                      </a:pPr>
                      <a:r>
                        <a:rPr lang="en-GB" sz="1200" b="1" dirty="0" smtClean="0">
                          <a:latin typeface="Tw Cen MT"/>
                          <a:ea typeface="Calibri"/>
                          <a:cs typeface="Times New Roman"/>
                        </a:rPr>
                        <a:t>SERENE</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a:t>
                      </a:r>
                      <a:r>
                        <a:rPr lang="en-GB" sz="1200" dirty="0">
                          <a:latin typeface="Tw Cen MT"/>
                          <a:ea typeface="Calibri"/>
                          <a:cs typeface="Times New Roman"/>
                        </a:rPr>
                        <a:t>of an undisturbed peacefulness, to be on one’s own, in safety and withdrawn in one with nature/surroundings.</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a:latin typeface="Tw Cen MT"/>
                          <a:ea typeface="Calibri"/>
                          <a:cs typeface="Times New Roman"/>
                        </a:rPr>
                        <a:t>No artificial noise (e.g. transport), few or no other humans, no garbage, no paths/transport corridors.</a:t>
                      </a:r>
                      <a:endParaRPr lang="da-DK" sz="120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494">
                <a:tc>
                  <a:txBody>
                    <a:bodyPr/>
                    <a:lstStyle/>
                    <a:p>
                      <a:pPr>
                        <a:lnSpc>
                          <a:spcPct val="115000"/>
                        </a:lnSpc>
                        <a:spcAft>
                          <a:spcPts val="0"/>
                        </a:spcAft>
                      </a:pPr>
                      <a:r>
                        <a:rPr lang="en-GB" sz="1200" b="1" dirty="0" smtClean="0">
                          <a:latin typeface="Tw Cen MT"/>
                          <a:ea typeface="Calibri"/>
                          <a:cs typeface="Times New Roman"/>
                        </a:rPr>
                        <a:t>SPACE</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of </a:t>
                      </a:r>
                      <a:r>
                        <a:rPr lang="en-GB" sz="1200" dirty="0">
                          <a:latin typeface="Tw Cen MT"/>
                          <a:ea typeface="Calibri"/>
                          <a:cs typeface="Times New Roman"/>
                        </a:rPr>
                        <a:t>an independent, inter-connected and special ’universe’. </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No cross-cutting paths or disturbing features. At least two types: A ‘hall of old beech trees’ or ‘an open horizon’ at a lake/the sea.</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553">
                <a:tc>
                  <a:txBody>
                    <a:bodyPr/>
                    <a:lstStyle/>
                    <a:p>
                      <a:pPr>
                        <a:lnSpc>
                          <a:spcPct val="115000"/>
                        </a:lnSpc>
                        <a:spcAft>
                          <a:spcPts val="0"/>
                        </a:spcAft>
                      </a:pPr>
                      <a:r>
                        <a:rPr lang="en-GB" sz="1200" b="1" dirty="0" smtClean="0">
                          <a:latin typeface="Tw Cen MT"/>
                          <a:ea typeface="Calibri"/>
                          <a:cs typeface="Times New Roman"/>
                        </a:rPr>
                        <a:t>REFUGE</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a:t>
                      </a:r>
                      <a:r>
                        <a:rPr lang="en-GB" sz="1200" dirty="0">
                          <a:latin typeface="Tw Cen MT"/>
                          <a:ea typeface="Calibri"/>
                          <a:cs typeface="Times New Roman"/>
                        </a:rPr>
                        <a:t>of safe and provided surroundings and facilities for expression, play and interactions with other people.</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Demarcated and uncluttered space/place by trees, bushes, fences. Play facilities, tables/benches, meet animals. ‘Play ground’</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494">
                <a:tc>
                  <a:txBody>
                    <a:bodyPr/>
                    <a:lstStyle/>
                    <a:p>
                      <a:pPr>
                        <a:lnSpc>
                          <a:spcPct val="115000"/>
                        </a:lnSpc>
                        <a:spcAft>
                          <a:spcPts val="0"/>
                        </a:spcAft>
                      </a:pPr>
                      <a:r>
                        <a:rPr lang="en-GB" sz="1200" b="1" dirty="0" smtClean="0">
                          <a:latin typeface="Tw Cen MT"/>
                          <a:ea typeface="Calibri"/>
                          <a:cs typeface="Times New Roman"/>
                        </a:rPr>
                        <a:t>PROSPECT</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of </a:t>
                      </a:r>
                      <a:r>
                        <a:rPr lang="en-GB" sz="1200" dirty="0">
                          <a:latin typeface="Tw Cen MT"/>
                          <a:ea typeface="Calibri"/>
                          <a:cs typeface="Times New Roman"/>
                        </a:rPr>
                        <a:t>open and free surroundings for expression and </a:t>
                      </a:r>
                      <a:r>
                        <a:rPr lang="en-GB" sz="1200" dirty="0" smtClean="0">
                          <a:latin typeface="Tw Cen MT"/>
                          <a:ea typeface="Calibri"/>
                          <a:cs typeface="Times New Roman"/>
                        </a:rPr>
                        <a:t>activity.</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Open and accessible space with grass/sports fields / gravel fields. Supporting facilities such as light, changing rooms. ’The common’ </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494">
                <a:tc>
                  <a:txBody>
                    <a:bodyPr/>
                    <a:lstStyle/>
                    <a:p>
                      <a:pPr>
                        <a:lnSpc>
                          <a:spcPct val="115000"/>
                        </a:lnSpc>
                        <a:spcAft>
                          <a:spcPts val="0"/>
                        </a:spcAft>
                      </a:pPr>
                      <a:r>
                        <a:rPr lang="en-GB" sz="1200" b="1" dirty="0" smtClean="0">
                          <a:latin typeface="Tw Cen MT"/>
                          <a:ea typeface="Calibri"/>
                          <a:cs typeface="Times New Roman"/>
                        </a:rPr>
                        <a:t>SOCIAL</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a:t>
                      </a:r>
                      <a:r>
                        <a:rPr lang="en-GB" sz="1200" dirty="0">
                          <a:latin typeface="Tw Cen MT"/>
                          <a:ea typeface="Calibri"/>
                          <a:cs typeface="Times New Roman"/>
                        </a:rPr>
                        <a:t>of organized and entertaining scene and get together with other people.</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Provided and arranged facilities, services, activities, café, restaurants, benches, tables, barbeque and entertainment. ’A social scene’.</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494">
                <a:tc>
                  <a:txBody>
                    <a:bodyPr/>
                    <a:lstStyle/>
                    <a:p>
                      <a:pPr>
                        <a:lnSpc>
                          <a:spcPct val="115000"/>
                        </a:lnSpc>
                        <a:spcAft>
                          <a:spcPts val="0"/>
                        </a:spcAft>
                      </a:pPr>
                      <a:r>
                        <a:rPr lang="en-GB" sz="1200" b="1" dirty="0" smtClean="0">
                          <a:latin typeface="Tw Cen MT"/>
                          <a:ea typeface="Calibri"/>
                          <a:cs typeface="Times New Roman"/>
                        </a:rPr>
                        <a:t>CULTURAL</a:t>
                      </a:r>
                      <a:endParaRPr lang="da-DK" sz="1200" b="1"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smtClean="0">
                          <a:latin typeface="Tw Cen MT"/>
                          <a:ea typeface="Calibri"/>
                          <a:cs typeface="Times New Roman"/>
                        </a:rPr>
                        <a:t>Sensation </a:t>
                      </a:r>
                      <a:r>
                        <a:rPr lang="en-GB" sz="1200" dirty="0">
                          <a:latin typeface="Tw Cen MT"/>
                          <a:ea typeface="Calibri"/>
                          <a:cs typeface="Times New Roman"/>
                        </a:rPr>
                        <a:t>of cultivated, man-made surroundings formed by history and culture.</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Tw Cen MT"/>
                          <a:ea typeface="Calibri"/>
                          <a:cs typeface="Times New Roman"/>
                        </a:rPr>
                        <a:t>Historical features and buildings, Sculptures, statues, fountains, canals, flower stands, well-cut bushes, formal elements. ‘Historical city park’. </a:t>
                      </a:r>
                      <a:endParaRPr lang="da-DK" sz="1200" dirty="0">
                        <a:latin typeface="Calibri"/>
                        <a:ea typeface="Calibri"/>
                        <a:cs typeface="Times New Roman"/>
                      </a:endParaRPr>
                    </a:p>
                  </a:txBody>
                  <a:tcPr marL="48021" marR="48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18">
                <a:tc gridSpan="3">
                  <a:txBody>
                    <a:bodyPr/>
                    <a:lstStyle/>
                    <a:p>
                      <a:pPr>
                        <a:lnSpc>
                          <a:spcPct val="115000"/>
                        </a:lnSpc>
                        <a:spcAft>
                          <a:spcPts val="0"/>
                        </a:spcAft>
                      </a:pPr>
                      <a:r>
                        <a:rPr lang="en-GB" sz="1200" i="1" dirty="0">
                          <a:latin typeface="Tw Cen MT"/>
                          <a:ea typeface="Calibri"/>
                          <a:cs typeface="Times New Roman"/>
                        </a:rPr>
                        <a:t>Mapping of strength: 0: not present, 1: weak experience, 2: good experience, 3: a full </a:t>
                      </a:r>
                      <a:r>
                        <a:rPr lang="en-GB" sz="1200" i="1" dirty="0" smtClean="0">
                          <a:latin typeface="Tw Cen MT"/>
                          <a:ea typeface="Calibri"/>
                          <a:cs typeface="Times New Roman"/>
                        </a:rPr>
                        <a:t>experience</a:t>
                      </a:r>
                    </a:p>
                  </a:txBody>
                  <a:tcPr marL="48021" marR="4802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establishing a baseline through Rec-mapping - Gothenburg, Sweden </a:t>
            </a:r>
            <a:br>
              <a:rPr lang="en-GB" sz="2800" b="1" smtClean="0"/>
            </a:br>
            <a:endParaRPr lang="en-GB" sz="2800" b="1" smtClean="0"/>
          </a:p>
        </p:txBody>
      </p:sp>
      <p:sp>
        <p:nvSpPr>
          <p:cNvPr id="31746" name="Tijdelijke aanduiding voor inhoud 2"/>
          <p:cNvSpPr>
            <a:spLocks noGrp="1"/>
          </p:cNvSpPr>
          <p:nvPr>
            <p:ph idx="1"/>
          </p:nvPr>
        </p:nvSpPr>
        <p:spPr>
          <a:xfrm>
            <a:off x="541338" y="1484313"/>
            <a:ext cx="8229600" cy="4681537"/>
          </a:xfrm>
        </p:spPr>
        <p:txBody>
          <a:bodyPr/>
          <a:lstStyle/>
          <a:p>
            <a:pPr eaLnBrk="1" hangingPunct="1"/>
            <a:endParaRPr lang="en-GB" sz="1800" smtClean="0"/>
          </a:p>
        </p:txBody>
      </p:sp>
      <p:pic>
        <p:nvPicPr>
          <p:cNvPr id="31747"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1748"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31749" name="Billede 4" descr="E-map.jpg"/>
          <p:cNvPicPr>
            <a:picLocks noChangeAspect="1" noChangeArrowheads="1"/>
          </p:cNvPicPr>
          <p:nvPr/>
        </p:nvPicPr>
        <p:blipFill>
          <a:blip r:embed="rId4"/>
          <a:srcRect/>
          <a:stretch>
            <a:fillRect/>
          </a:stretch>
        </p:blipFill>
        <p:spPr bwMode="auto">
          <a:xfrm>
            <a:off x="0" y="142875"/>
            <a:ext cx="9144000" cy="671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p:cNvPicPr>
          <p:nvPr/>
        </p:nvPicPr>
        <p:blipFill>
          <a:blip r:embed="rId2"/>
          <a:srcRect/>
          <a:stretch>
            <a:fillRect/>
          </a:stretch>
        </p:blipFill>
        <p:spPr bwMode="auto">
          <a:xfrm>
            <a:off x="2484438" y="333375"/>
            <a:ext cx="6210300" cy="6210300"/>
          </a:xfrm>
          <a:prstGeom prst="rect">
            <a:avLst/>
          </a:prstGeom>
          <a:noFill/>
          <a:ln w="9525">
            <a:noFill/>
            <a:miter lim="800000"/>
            <a:headEnd/>
            <a:tailEnd/>
          </a:ln>
        </p:spPr>
      </p:pic>
      <p:sp>
        <p:nvSpPr>
          <p:cNvPr id="3" name="TextBox 2"/>
          <p:cNvSpPr txBox="1">
            <a:spLocks noChangeArrowheads="1"/>
          </p:cNvSpPr>
          <p:nvPr/>
        </p:nvSpPr>
        <p:spPr bwMode="auto">
          <a:xfrm>
            <a:off x="323850" y="981075"/>
            <a:ext cx="1944688" cy="5292725"/>
          </a:xfrm>
          <a:prstGeom prst="rect">
            <a:avLst/>
          </a:prstGeom>
          <a:noFill/>
          <a:ln w="9525">
            <a:noFill/>
            <a:miter lim="800000"/>
            <a:headEnd/>
            <a:tailEnd/>
          </a:ln>
        </p:spPr>
        <p:txBody>
          <a:bodyPr>
            <a:spAutoFit/>
          </a:bodyPr>
          <a:lstStyle/>
          <a:p>
            <a:r>
              <a:rPr lang="en-GB" sz="3200" b="1"/>
              <a:t>Place-keeping:</a:t>
            </a:r>
          </a:p>
          <a:p>
            <a:endParaRPr lang="en-GB" sz="3200"/>
          </a:p>
          <a:p>
            <a:r>
              <a:rPr lang="en-GB" sz="3200" b="1"/>
              <a:t>Place</a:t>
            </a:r>
          </a:p>
          <a:p>
            <a:endParaRPr lang="en-GB" sz="3200" b="1"/>
          </a:p>
          <a:p>
            <a:r>
              <a:rPr lang="en-GB" sz="3200" b="1"/>
              <a:t>Process</a:t>
            </a:r>
          </a:p>
          <a:p>
            <a:endParaRPr lang="en-GB" sz="3200" b="1"/>
          </a:p>
          <a:p>
            <a:r>
              <a:rPr lang="en-GB" sz="3200" b="1"/>
              <a:t>Product</a:t>
            </a:r>
          </a:p>
          <a:p>
            <a:endParaRPr lang="en-GB" sz="3200"/>
          </a:p>
          <a:p>
            <a:r>
              <a:rPr lang="en-GB" sz="3200"/>
              <a:t> </a:t>
            </a:r>
          </a:p>
          <a:p>
            <a:endParaRPr lang="en-US"/>
          </a:p>
        </p:txBody>
      </p:sp>
      <p:sp>
        <p:nvSpPr>
          <p:cNvPr id="4" name="Oval 3"/>
          <p:cNvSpPr/>
          <p:nvPr/>
        </p:nvSpPr>
        <p:spPr>
          <a:xfrm>
            <a:off x="3203575" y="260350"/>
            <a:ext cx="4824413" cy="1800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356100" y="2133600"/>
            <a:ext cx="2447925" cy="1943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356100" y="4149725"/>
            <a:ext cx="2528888" cy="20161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establishing a baseline through Sociotope and E-mapping</a:t>
            </a:r>
            <a:br>
              <a:rPr lang="en-GB" sz="2800" b="1" smtClean="0"/>
            </a:br>
            <a:endParaRPr lang="en-GB" sz="2800" b="1" smtClean="0"/>
          </a:p>
        </p:txBody>
      </p:sp>
      <p:sp>
        <p:nvSpPr>
          <p:cNvPr id="32770" name="Tijdelijke aanduiding voor inhoud 2"/>
          <p:cNvSpPr>
            <a:spLocks noGrp="1"/>
          </p:cNvSpPr>
          <p:nvPr>
            <p:ph idx="1"/>
          </p:nvPr>
        </p:nvSpPr>
        <p:spPr>
          <a:xfrm>
            <a:off x="541338" y="1484313"/>
            <a:ext cx="8229600" cy="4681537"/>
          </a:xfrm>
        </p:spPr>
        <p:txBody>
          <a:bodyPr/>
          <a:lstStyle/>
          <a:p>
            <a:r>
              <a:rPr lang="en-GB" sz="2000" smtClean="0"/>
              <a:t>Use before investment:</a:t>
            </a:r>
          </a:p>
          <a:p>
            <a:pPr lvl="1"/>
            <a:r>
              <a:rPr lang="en-GB" sz="1600" smtClean="0"/>
              <a:t>Choose most profitable places for investments</a:t>
            </a:r>
          </a:p>
          <a:p>
            <a:pPr lvl="1"/>
            <a:r>
              <a:rPr lang="en-GB" sz="1600" smtClean="0"/>
              <a:t>Present ideas about how to direct the development of these places</a:t>
            </a:r>
          </a:p>
          <a:p>
            <a:r>
              <a:rPr lang="en-GB" sz="2000" smtClean="0"/>
              <a:t>Use after investment:</a:t>
            </a:r>
          </a:p>
          <a:p>
            <a:pPr lvl="1"/>
            <a:r>
              <a:rPr lang="en-GB" sz="1800" smtClean="0"/>
              <a:t>Tool to monitor the actual use and functionality</a:t>
            </a:r>
          </a:p>
          <a:p>
            <a:pPr lvl="1"/>
            <a:r>
              <a:rPr lang="en-GB" sz="1800" smtClean="0"/>
              <a:t>Place keeping efforts can be adjusted to actual use  </a:t>
            </a:r>
          </a:p>
          <a:p>
            <a:pPr eaLnBrk="1" hangingPunct="1"/>
            <a:endParaRPr lang="en-GB" sz="1800" smtClean="0"/>
          </a:p>
        </p:txBody>
      </p:sp>
      <p:pic>
        <p:nvPicPr>
          <p:cNvPr id="32771"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2772"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maintenance standards – Emmen, Netherlands</a:t>
            </a:r>
            <a:br>
              <a:rPr lang="en-GB" sz="2800" b="1" smtClean="0"/>
            </a:br>
            <a:endParaRPr lang="en-GB" sz="2800" b="1" smtClean="0"/>
          </a:p>
        </p:txBody>
      </p:sp>
      <p:sp>
        <p:nvSpPr>
          <p:cNvPr id="5123" name="Tijdelijke aanduiding voor inhoud 2"/>
          <p:cNvSpPr>
            <a:spLocks noGrp="1"/>
          </p:cNvSpPr>
          <p:nvPr>
            <p:ph idx="1"/>
          </p:nvPr>
        </p:nvSpPr>
        <p:spPr>
          <a:xfrm>
            <a:off x="468313" y="1484313"/>
            <a:ext cx="8229600" cy="4681537"/>
          </a:xfrm>
        </p:spPr>
        <p:txBody>
          <a:bodyPr/>
          <a:lstStyle/>
          <a:p>
            <a:pPr marL="0" indent="0">
              <a:buFont typeface="Arial" charset="0"/>
              <a:buNone/>
              <a:defRPr/>
            </a:pPr>
            <a:r>
              <a:rPr lang="en-GB" sz="2400" dirty="0" smtClean="0"/>
              <a:t>Setting the maintenance standards: use of visual rulers</a:t>
            </a:r>
          </a:p>
          <a:p>
            <a:pPr lvl="1">
              <a:defRPr/>
            </a:pPr>
            <a:r>
              <a:rPr lang="en-GB" sz="2000" dirty="0"/>
              <a:t>E</a:t>
            </a:r>
            <a:r>
              <a:rPr lang="en-GB" sz="2000" dirty="0" smtClean="0"/>
              <a:t>xample: municipality Emmen</a:t>
            </a:r>
          </a:p>
          <a:p>
            <a:pPr lvl="1">
              <a:defRPr/>
            </a:pPr>
            <a:r>
              <a:rPr lang="en-GB" sz="2000" dirty="0" smtClean="0"/>
              <a:t>Emmen is responsible for maintenance of public (green) spaces</a:t>
            </a:r>
          </a:p>
          <a:p>
            <a:pPr lvl="1">
              <a:defRPr/>
            </a:pPr>
            <a:r>
              <a:rPr lang="en-GB" sz="2000" dirty="0"/>
              <a:t>F</a:t>
            </a:r>
            <a:r>
              <a:rPr lang="en-GB" sz="2000" dirty="0" smtClean="0"/>
              <a:t>ive levels of maintenance A+, A, B, C, D</a:t>
            </a:r>
          </a:p>
          <a:p>
            <a:pPr lvl="1">
              <a:defRPr/>
            </a:pPr>
            <a:r>
              <a:rPr lang="en-GB" sz="2000" dirty="0" smtClean="0"/>
              <a:t>Maintenance on demand / image driven</a:t>
            </a:r>
          </a:p>
          <a:p>
            <a:pPr lvl="1">
              <a:defRPr/>
            </a:pPr>
            <a:r>
              <a:rPr lang="en-GB" sz="2000" dirty="0" smtClean="0"/>
              <a:t>Level of maintenance is</a:t>
            </a:r>
          </a:p>
          <a:p>
            <a:pPr lvl="2">
              <a:defRPr/>
            </a:pPr>
            <a:r>
              <a:rPr lang="en-GB" sz="1800" dirty="0" smtClean="0"/>
              <a:t>Agreed in discussion with inhabitants and municipality using a visual ruler</a:t>
            </a:r>
          </a:p>
          <a:p>
            <a:pPr lvl="2">
              <a:defRPr/>
            </a:pPr>
            <a:r>
              <a:rPr lang="en-GB" sz="1800" dirty="0" smtClean="0"/>
              <a:t>Dependent on available funding within municipality</a:t>
            </a:r>
          </a:p>
          <a:p>
            <a:pPr lvl="2">
              <a:defRPr/>
            </a:pPr>
            <a:r>
              <a:rPr lang="en-GB" sz="1800" dirty="0" smtClean="0"/>
              <a:t>Dependent on site type (sports park, residential area, commercial centre…)</a:t>
            </a:r>
          </a:p>
          <a:p>
            <a:pPr lvl="2">
              <a:defRPr/>
            </a:pPr>
            <a:endParaRPr lang="en-GB" sz="1600" dirty="0" smtClean="0"/>
          </a:p>
          <a:p>
            <a:pPr lvl="1">
              <a:defRPr/>
            </a:pPr>
            <a:endParaRPr lang="en-GB" sz="2000" dirty="0" smtClean="0"/>
          </a:p>
          <a:p>
            <a:pPr lvl="1">
              <a:defRPr/>
            </a:pPr>
            <a:endParaRPr lang="en-GB" sz="1600" dirty="0" smtClean="0"/>
          </a:p>
          <a:p>
            <a:pPr lvl="1">
              <a:defRPr/>
            </a:pPr>
            <a:endParaRPr lang="en-GB" sz="2000" dirty="0" smtClean="0"/>
          </a:p>
          <a:p>
            <a:pPr eaLnBrk="1" hangingPunct="1">
              <a:defRPr/>
            </a:pPr>
            <a:endParaRPr lang="en-US" sz="1800" dirty="0" smtClean="0"/>
          </a:p>
          <a:p>
            <a:pPr eaLnBrk="1" hangingPunct="1">
              <a:defRPr/>
            </a:pPr>
            <a:endParaRPr lang="en-GB" sz="1800" dirty="0" smtClean="0"/>
          </a:p>
        </p:txBody>
      </p:sp>
      <p:pic>
        <p:nvPicPr>
          <p:cNvPr id="33795"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3796"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6513" y="122238"/>
            <a:ext cx="9144000" cy="6691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545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maintenance standards – Emmen, Netherlands</a:t>
            </a:r>
            <a:br>
              <a:rPr lang="en-GB" sz="2800" b="1" smtClean="0"/>
            </a:br>
            <a:endParaRPr lang="en-GB" sz="2800" b="1" smtClean="0"/>
          </a:p>
        </p:txBody>
      </p:sp>
      <p:sp>
        <p:nvSpPr>
          <p:cNvPr id="5123" name="Tijdelijke aanduiding voor inhoud 2"/>
          <p:cNvSpPr>
            <a:spLocks noGrp="1"/>
          </p:cNvSpPr>
          <p:nvPr>
            <p:ph idx="1"/>
          </p:nvPr>
        </p:nvSpPr>
        <p:spPr>
          <a:xfrm>
            <a:off x="468313" y="1484313"/>
            <a:ext cx="8229600" cy="4681537"/>
          </a:xfrm>
        </p:spPr>
        <p:txBody>
          <a:bodyPr/>
          <a:lstStyle/>
          <a:p>
            <a:pPr marL="0" indent="0">
              <a:buFont typeface="Arial" charset="0"/>
              <a:buNone/>
              <a:defRPr/>
            </a:pPr>
            <a:r>
              <a:rPr lang="en-GB" sz="2400" dirty="0" smtClean="0"/>
              <a:t>Maintaining the maintenance standards</a:t>
            </a:r>
          </a:p>
          <a:p>
            <a:pPr>
              <a:buFontTx/>
              <a:buChar char="-"/>
              <a:defRPr/>
            </a:pPr>
            <a:r>
              <a:rPr lang="en-GB" sz="2400" dirty="0" smtClean="0"/>
              <a:t>Evaluation on the field using ruler and PDA</a:t>
            </a:r>
          </a:p>
          <a:p>
            <a:pPr>
              <a:buFontTx/>
              <a:buChar char="-"/>
              <a:defRPr/>
            </a:pPr>
            <a:r>
              <a:rPr lang="en-GB" sz="2400" dirty="0" smtClean="0"/>
              <a:t>Done by municipality</a:t>
            </a:r>
          </a:p>
          <a:p>
            <a:pPr>
              <a:buFontTx/>
              <a:buChar char="-"/>
              <a:defRPr/>
            </a:pPr>
            <a:endParaRPr lang="en-GB" sz="2400" dirty="0" smtClean="0"/>
          </a:p>
          <a:p>
            <a:pPr>
              <a:buFontTx/>
              <a:buChar char="-"/>
              <a:defRPr/>
            </a:pPr>
            <a:r>
              <a:rPr lang="en-GB" sz="2400" dirty="0" smtClean="0"/>
              <a:t>Cutback in financial resources and resulting lower standards is discussed again with inhabitants</a:t>
            </a:r>
          </a:p>
          <a:p>
            <a:pPr>
              <a:buFontTx/>
              <a:buChar char="-"/>
              <a:defRPr/>
            </a:pPr>
            <a:endParaRPr lang="en-GB" sz="2400" dirty="0" smtClean="0"/>
          </a:p>
        </p:txBody>
      </p:sp>
      <p:pic>
        <p:nvPicPr>
          <p:cNvPr id="36867"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6868"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G_9447"/>
          <p:cNvPicPr>
            <a:picLocks noChangeAspect="1" noChangeArrowheads="1"/>
          </p:cNvPicPr>
          <p:nvPr/>
        </p:nvPicPr>
        <p:blipFill>
          <a:blip r:embed="rId2"/>
          <a:srcRect/>
          <a:stretch>
            <a:fillRect/>
          </a:stretch>
        </p:blipFill>
        <p:spPr bwMode="auto">
          <a:xfrm>
            <a:off x="-36513" y="0"/>
            <a:ext cx="9180513" cy="688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maintenance standards – Emmen, Netherlands</a:t>
            </a:r>
            <a:br>
              <a:rPr lang="en-GB" sz="2800" b="1" smtClean="0"/>
            </a:br>
            <a:endParaRPr lang="en-GB" sz="2800" b="1" smtClean="0"/>
          </a:p>
        </p:txBody>
      </p:sp>
      <p:sp>
        <p:nvSpPr>
          <p:cNvPr id="5123" name="Tijdelijke aanduiding voor inhoud 2"/>
          <p:cNvSpPr>
            <a:spLocks noGrp="1"/>
          </p:cNvSpPr>
          <p:nvPr>
            <p:ph idx="1"/>
          </p:nvPr>
        </p:nvSpPr>
        <p:spPr>
          <a:xfrm>
            <a:off x="468313" y="1484313"/>
            <a:ext cx="8229600" cy="4681537"/>
          </a:xfrm>
        </p:spPr>
        <p:txBody>
          <a:bodyPr/>
          <a:lstStyle/>
          <a:p>
            <a:pPr marL="0" indent="0">
              <a:buFont typeface="Arial" charset="0"/>
              <a:buNone/>
              <a:defRPr/>
            </a:pPr>
            <a:r>
              <a:rPr lang="en-GB" sz="2400" dirty="0" smtClean="0"/>
              <a:t>Maintaining the maintenance standards</a:t>
            </a:r>
          </a:p>
          <a:p>
            <a:pPr>
              <a:buFontTx/>
              <a:buChar char="-"/>
              <a:defRPr/>
            </a:pPr>
            <a:r>
              <a:rPr lang="en-GB" sz="2400" dirty="0" smtClean="0"/>
              <a:t>Evaluation on the field using ruler and PDA</a:t>
            </a:r>
          </a:p>
          <a:p>
            <a:pPr>
              <a:buFontTx/>
              <a:buChar char="-"/>
              <a:defRPr/>
            </a:pPr>
            <a:r>
              <a:rPr lang="en-GB" sz="2400" dirty="0" smtClean="0"/>
              <a:t>Done by municipality</a:t>
            </a:r>
          </a:p>
          <a:p>
            <a:pPr>
              <a:buFontTx/>
              <a:buChar char="-"/>
              <a:defRPr/>
            </a:pPr>
            <a:endParaRPr lang="en-GB" sz="2400" dirty="0" smtClean="0"/>
          </a:p>
          <a:p>
            <a:pPr>
              <a:buFontTx/>
              <a:buChar char="-"/>
              <a:defRPr/>
            </a:pPr>
            <a:r>
              <a:rPr lang="en-GB" sz="2400" dirty="0" smtClean="0"/>
              <a:t>Cutback in financial resources and resulting lower standards is discussed again with inhabitants</a:t>
            </a:r>
          </a:p>
          <a:p>
            <a:pPr>
              <a:buFontTx/>
              <a:buChar char="-"/>
              <a:defRPr/>
            </a:pPr>
            <a:endParaRPr lang="en-GB" sz="2400" dirty="0" smtClean="0"/>
          </a:p>
        </p:txBody>
      </p:sp>
      <p:pic>
        <p:nvPicPr>
          <p:cNvPr id="38915"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8916"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On the ground: maintenance standards – Emmen, Netherlands</a:t>
            </a:r>
            <a:br>
              <a:rPr lang="en-GB" sz="2800" b="1" smtClean="0"/>
            </a:br>
            <a:endParaRPr lang="en-GB" sz="2800" b="1" smtClean="0"/>
          </a:p>
        </p:txBody>
      </p:sp>
      <p:sp>
        <p:nvSpPr>
          <p:cNvPr id="39938" name="Tijdelijke aanduiding voor inhoud 2"/>
          <p:cNvSpPr>
            <a:spLocks noGrp="1"/>
          </p:cNvSpPr>
          <p:nvPr>
            <p:ph idx="1"/>
          </p:nvPr>
        </p:nvSpPr>
        <p:spPr>
          <a:xfrm>
            <a:off x="468313" y="1484313"/>
            <a:ext cx="8229600" cy="4681537"/>
          </a:xfrm>
        </p:spPr>
        <p:txBody>
          <a:bodyPr/>
          <a:lstStyle/>
          <a:p>
            <a:r>
              <a:rPr lang="en-GB" sz="2000" smtClean="0"/>
              <a:t>Use before investment:</a:t>
            </a:r>
          </a:p>
          <a:p>
            <a:pPr lvl="1"/>
            <a:r>
              <a:rPr lang="en-GB" sz="1800" smtClean="0"/>
              <a:t>Define level of maintenance, including budget</a:t>
            </a:r>
          </a:p>
          <a:p>
            <a:pPr lvl="1"/>
            <a:r>
              <a:rPr lang="en-GB" sz="1800" smtClean="0"/>
              <a:t>Use of imagery = common language with non-experts</a:t>
            </a:r>
            <a:endParaRPr lang="en-GB" sz="1600" smtClean="0"/>
          </a:p>
          <a:p>
            <a:r>
              <a:rPr lang="en-GB" sz="2000" smtClean="0"/>
              <a:t>Use after investment:</a:t>
            </a:r>
          </a:p>
          <a:p>
            <a:pPr lvl="1"/>
            <a:r>
              <a:rPr lang="en-GB" sz="1800" smtClean="0"/>
              <a:t>Tool to monitor the actual quality</a:t>
            </a:r>
          </a:p>
          <a:p>
            <a:pPr lvl="1"/>
            <a:r>
              <a:rPr lang="en-GB" sz="1800" smtClean="0"/>
              <a:t>Place keeping efforts can be adjusted to agreed level of maintenance</a:t>
            </a:r>
          </a:p>
          <a:p>
            <a:pPr>
              <a:buFontTx/>
              <a:buChar char="-"/>
            </a:pPr>
            <a:endParaRPr lang="en-GB" sz="2400" smtClean="0"/>
          </a:p>
        </p:txBody>
      </p:sp>
      <p:pic>
        <p:nvPicPr>
          <p:cNvPr id="39939"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39940"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mapping community capacity - Sheffield, UK </a:t>
            </a:r>
            <a:br>
              <a:rPr lang="en-GB" sz="2800" b="1" smtClean="0"/>
            </a:br>
            <a:endParaRPr lang="en-GB" sz="2800" b="1" smtClean="0"/>
          </a:p>
        </p:txBody>
      </p:sp>
      <p:sp>
        <p:nvSpPr>
          <p:cNvPr id="40962" name="Tijdelijke aanduiding voor inhoud 2"/>
          <p:cNvSpPr>
            <a:spLocks noGrp="1"/>
          </p:cNvSpPr>
          <p:nvPr>
            <p:ph idx="1"/>
          </p:nvPr>
        </p:nvSpPr>
        <p:spPr>
          <a:xfrm>
            <a:off x="468313" y="1484313"/>
            <a:ext cx="8229600" cy="4681537"/>
          </a:xfrm>
        </p:spPr>
        <p:txBody>
          <a:bodyPr/>
          <a:lstStyle/>
          <a:p>
            <a:r>
              <a:rPr lang="en-GB" sz="1800" smtClean="0"/>
              <a:t>MP4 pilot example: Firth Park – Ripples in the pond</a:t>
            </a:r>
          </a:p>
          <a:p>
            <a:r>
              <a:rPr lang="en-GB" sz="1800" smtClean="0"/>
              <a:t>Objectives: </a:t>
            </a:r>
            <a:r>
              <a:rPr lang="en-GB" altLang="zh-CN" sz="1800" smtClean="0">
                <a:cs typeface="宋体"/>
              </a:rPr>
              <a:t>To provide new recreational facilities, opportunities and experiences through creating a new community wetland area, natural play opportunities, an amphitheatre for local events, new accessible paths and new seating.</a:t>
            </a:r>
            <a:endParaRPr lang="en-GB" sz="2800" smtClean="0">
              <a:solidFill>
                <a:srgbClr val="FF0000"/>
              </a:solidFill>
            </a:endParaRPr>
          </a:p>
          <a:p>
            <a:endParaRPr lang="en-GB" sz="1800" smtClean="0"/>
          </a:p>
          <a:p>
            <a:endParaRPr lang="en-GB" sz="1800" smtClean="0"/>
          </a:p>
          <a:p>
            <a:pPr eaLnBrk="1" hangingPunct="1"/>
            <a:endParaRPr lang="en-GB" sz="1800" smtClean="0"/>
          </a:p>
        </p:txBody>
      </p:sp>
      <p:pic>
        <p:nvPicPr>
          <p:cNvPr id="40963"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0964"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40965" name="Picture 2"/>
          <p:cNvPicPr>
            <a:picLocks noChangeAspect="1" noChangeArrowheads="1"/>
          </p:cNvPicPr>
          <p:nvPr/>
        </p:nvPicPr>
        <p:blipFill>
          <a:blip r:embed="rId4"/>
          <a:srcRect/>
          <a:stretch>
            <a:fillRect/>
          </a:stretch>
        </p:blipFill>
        <p:spPr bwMode="auto">
          <a:xfrm>
            <a:off x="3635375" y="2924175"/>
            <a:ext cx="5041900" cy="367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mapping community capacity - Sheffield, UK </a:t>
            </a:r>
            <a:br>
              <a:rPr lang="en-GB" sz="2800" b="1" smtClean="0"/>
            </a:br>
            <a:endParaRPr lang="en-GB" sz="2800" b="1" smtClean="0"/>
          </a:p>
        </p:txBody>
      </p:sp>
      <p:sp>
        <p:nvSpPr>
          <p:cNvPr id="41986" name="Tijdelijke aanduiding voor inhoud 2"/>
          <p:cNvSpPr>
            <a:spLocks noGrp="1"/>
          </p:cNvSpPr>
          <p:nvPr>
            <p:ph idx="1"/>
          </p:nvPr>
        </p:nvSpPr>
        <p:spPr>
          <a:xfrm>
            <a:off x="468313" y="1484313"/>
            <a:ext cx="8229600" cy="4681537"/>
          </a:xfrm>
        </p:spPr>
        <p:txBody>
          <a:bodyPr/>
          <a:lstStyle/>
          <a:p>
            <a:r>
              <a:rPr lang="en-GB" sz="1800" smtClean="0"/>
              <a:t>Firth Park has a strong community to support place making and place keeping: Friends of Firth Park: voluntary residents’ organisation with interest in local park</a:t>
            </a:r>
            <a:endParaRPr lang="en-GB" sz="1400" smtClean="0"/>
          </a:p>
          <a:p>
            <a:r>
              <a:rPr lang="en-GB" sz="1800" smtClean="0"/>
              <a:t>The group has worked with Sheffield City Council for many years, and was involved in the decision-making around the redevelopment of a derelict pond in the park to provide a multipurpose area.  </a:t>
            </a:r>
          </a:p>
          <a:p>
            <a:endParaRPr lang="en-GB" sz="1800" smtClean="0"/>
          </a:p>
          <a:p>
            <a:r>
              <a:rPr lang="en-GB" sz="1800" smtClean="0"/>
              <a:t>Evaluation of community capacity is important, because it provides an insight into how an investment in green infrastructure is or can be embedded within the local community</a:t>
            </a:r>
          </a:p>
          <a:p>
            <a:pPr eaLnBrk="1" hangingPunct="1"/>
            <a:endParaRPr lang="en-US" sz="1800" smtClean="0"/>
          </a:p>
          <a:p>
            <a:pPr eaLnBrk="1" hangingPunct="1"/>
            <a:endParaRPr lang="en-GB" sz="1800" smtClean="0"/>
          </a:p>
        </p:txBody>
      </p:sp>
      <p:pic>
        <p:nvPicPr>
          <p:cNvPr id="41987"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1988"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116013" y="333375"/>
            <a:ext cx="5903912" cy="863600"/>
          </a:xfrm>
        </p:spPr>
        <p:txBody>
          <a:bodyPr/>
          <a:lstStyle/>
          <a:p>
            <a:pPr eaLnBrk="1" hangingPunct="1"/>
            <a:r>
              <a:rPr lang="en-GB" sz="2800" b="1" smtClean="0"/>
              <a:t>Evaluation – What is it?</a:t>
            </a:r>
          </a:p>
        </p:txBody>
      </p:sp>
      <p:sp>
        <p:nvSpPr>
          <p:cNvPr id="15362" name="Tijdelijke aanduiding voor inhoud 2"/>
          <p:cNvSpPr>
            <a:spLocks noGrp="1"/>
          </p:cNvSpPr>
          <p:nvPr>
            <p:ph idx="1"/>
          </p:nvPr>
        </p:nvSpPr>
        <p:spPr>
          <a:xfrm>
            <a:off x="468313" y="1484313"/>
            <a:ext cx="8229600" cy="4681537"/>
          </a:xfrm>
        </p:spPr>
        <p:txBody>
          <a:bodyPr/>
          <a:lstStyle/>
          <a:p>
            <a:pPr eaLnBrk="1" hangingPunct="1"/>
            <a:r>
              <a:rPr lang="en-US" sz="2800" smtClean="0"/>
              <a:t>An assessment based on systematic collection &amp; analysis of data (quantitative or qualitative) in order to aid decision-making.</a:t>
            </a:r>
          </a:p>
          <a:p>
            <a:pPr eaLnBrk="1" hangingPunct="1"/>
            <a:r>
              <a:rPr lang="en-US" sz="2800" smtClean="0"/>
              <a:t>Not an ‘academic’ exercise but a tool to improve processes and results, and in effect to improve public spending or save public money.  </a:t>
            </a:r>
          </a:p>
          <a:p>
            <a:pPr eaLnBrk="1" hangingPunct="1"/>
            <a:r>
              <a:rPr lang="en-US" sz="2800" smtClean="0"/>
              <a:t>Prerequisites for evaluation &amp; monitoring: evaluation strategy, methodology, instruments, and resources</a:t>
            </a:r>
            <a:r>
              <a:rPr lang="en-GB" sz="2800" smtClean="0"/>
              <a:t>  </a:t>
            </a:r>
            <a:endParaRPr lang="nl-BE" sz="2800" smtClean="0"/>
          </a:p>
        </p:txBody>
      </p:sp>
      <p:pic>
        <p:nvPicPr>
          <p:cNvPr id="15363"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15364"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mapping community capacity - Sheffield, UK </a:t>
            </a:r>
            <a:br>
              <a:rPr lang="en-GB" sz="2800" b="1" smtClean="0"/>
            </a:br>
            <a:endParaRPr lang="en-GB" sz="2800" b="1" smtClean="0"/>
          </a:p>
        </p:txBody>
      </p:sp>
      <p:sp>
        <p:nvSpPr>
          <p:cNvPr id="43010" name="Tijdelijke aanduiding voor inhoud 2"/>
          <p:cNvSpPr>
            <a:spLocks noGrp="1"/>
          </p:cNvSpPr>
          <p:nvPr>
            <p:ph idx="1"/>
          </p:nvPr>
        </p:nvSpPr>
        <p:spPr>
          <a:xfrm>
            <a:off x="468313" y="1484313"/>
            <a:ext cx="8229600" cy="1008062"/>
          </a:xfrm>
        </p:spPr>
        <p:txBody>
          <a:bodyPr/>
          <a:lstStyle/>
          <a:p>
            <a:r>
              <a:rPr lang="en-GB" sz="2000" smtClean="0"/>
              <a:t>How to evaluate:</a:t>
            </a:r>
          </a:p>
          <a:p>
            <a:pPr lvl="1"/>
            <a:r>
              <a:rPr lang="en-GB" sz="1600" smtClean="0">
                <a:sym typeface="Wingdings" pitchFamily="2" charset="2"/>
              </a:rPr>
              <a:t>defining six dimensions of </a:t>
            </a:r>
            <a:r>
              <a:rPr lang="en-GB" sz="1600" smtClean="0"/>
              <a:t>community capacity</a:t>
            </a:r>
          </a:p>
          <a:p>
            <a:pPr lvl="1"/>
            <a:r>
              <a:rPr lang="en-GB" sz="1600" smtClean="0"/>
              <a:t>Based on interviews with responsible people</a:t>
            </a:r>
          </a:p>
          <a:p>
            <a:pPr eaLnBrk="1" hangingPunct="1"/>
            <a:endParaRPr lang="en-US" sz="2000" smtClean="0"/>
          </a:p>
          <a:p>
            <a:pPr eaLnBrk="1" hangingPunct="1"/>
            <a:endParaRPr lang="en-GB" sz="2000" smtClean="0"/>
          </a:p>
        </p:txBody>
      </p:sp>
      <p:pic>
        <p:nvPicPr>
          <p:cNvPr id="43011"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3012"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
        <p:nvSpPr>
          <p:cNvPr id="6" name="TextBox 7"/>
          <p:cNvSpPr txBox="1"/>
          <p:nvPr/>
        </p:nvSpPr>
        <p:spPr>
          <a:xfrm>
            <a:off x="1187450" y="2865438"/>
            <a:ext cx="4546600" cy="3044825"/>
          </a:xfrm>
          <a:prstGeom prst="rect">
            <a:avLst/>
          </a:prstGeom>
          <a:noFill/>
        </p:spPr>
        <p:txBody>
          <a:bodyPr>
            <a:spAutoFit/>
          </a:bodyPr>
          <a:lstStyle/>
          <a:p>
            <a:pPr>
              <a:defRPr/>
            </a:pPr>
            <a:r>
              <a:rPr lang="en-US" sz="2400" dirty="0">
                <a:latin typeface="Arial" pitchFamily="-111" charset="0"/>
                <a:ea typeface="ＭＳ Ｐゴシック" pitchFamily="-111" charset="-128"/>
                <a:cs typeface="ＭＳ Ｐゴシック" pitchFamily="-111" charset="-128"/>
              </a:rPr>
              <a:t>Six dimensions of capacity:</a:t>
            </a:r>
          </a:p>
          <a:p>
            <a:pPr>
              <a:defRPr/>
            </a:pPr>
            <a:endParaRPr lang="en-US" sz="2400" dirty="0">
              <a:latin typeface="Arial" pitchFamily="-111" charset="0"/>
              <a:ea typeface="ＭＳ Ｐゴシック" pitchFamily="-111" charset="-128"/>
              <a:cs typeface="ＭＳ Ｐゴシック" pitchFamily="-111" charset="-128"/>
            </a:endParaRPr>
          </a:p>
          <a:p>
            <a:pPr marL="457200" indent="-457200">
              <a:buFont typeface="+mj-lt"/>
              <a:buAutoNum type="arabicPeriod"/>
              <a:defRPr/>
            </a:pPr>
            <a:r>
              <a:rPr lang="en-US" sz="2400" dirty="0">
                <a:latin typeface="Arial" pitchFamily="-111" charset="0"/>
                <a:ea typeface="ＭＳ Ｐゴシック" pitchFamily="-111" charset="-128"/>
                <a:cs typeface="ＭＳ Ｐゴシック" pitchFamily="-111" charset="-128"/>
              </a:rPr>
              <a:t>Capital</a:t>
            </a:r>
          </a:p>
          <a:p>
            <a:pPr marL="457200" indent="-457200">
              <a:buFont typeface="+mj-lt"/>
              <a:buAutoNum type="arabicPeriod"/>
              <a:defRPr/>
            </a:pPr>
            <a:r>
              <a:rPr lang="en-US" sz="2400" dirty="0">
                <a:latin typeface="Arial" pitchFamily="-111" charset="0"/>
                <a:ea typeface="ＭＳ Ｐゴシック" pitchFamily="-111" charset="-128"/>
                <a:cs typeface="ＭＳ Ｐゴシック" pitchFamily="-111" charset="-128"/>
              </a:rPr>
              <a:t>Commitment</a:t>
            </a:r>
          </a:p>
          <a:p>
            <a:pPr marL="457200" indent="-457200">
              <a:buFont typeface="+mj-lt"/>
              <a:buAutoNum type="arabicPeriod"/>
              <a:defRPr/>
            </a:pPr>
            <a:r>
              <a:rPr lang="en-US" sz="2400" dirty="0">
                <a:latin typeface="Arial" pitchFamily="-111" charset="0"/>
                <a:ea typeface="ＭＳ Ｐゴシック" pitchFamily="-111" charset="-128"/>
                <a:cs typeface="ＭＳ Ｐゴシック" pitchFamily="-111" charset="-128"/>
              </a:rPr>
              <a:t>Skill Base</a:t>
            </a:r>
          </a:p>
          <a:p>
            <a:pPr marL="457200" indent="-457200">
              <a:buFont typeface="+mj-lt"/>
              <a:buAutoNum type="arabicPeriod"/>
              <a:defRPr/>
            </a:pPr>
            <a:r>
              <a:rPr lang="en-US" sz="2400" dirty="0">
                <a:latin typeface="Arial" pitchFamily="-111" charset="0"/>
                <a:ea typeface="ＭＳ Ｐゴシック" pitchFamily="-111" charset="-128"/>
                <a:cs typeface="ＭＳ Ｐゴシック" pitchFamily="-111" charset="-128"/>
              </a:rPr>
              <a:t>Motivation</a:t>
            </a:r>
          </a:p>
          <a:p>
            <a:pPr marL="457200" indent="-457200">
              <a:buFont typeface="+mj-lt"/>
              <a:buAutoNum type="arabicPeriod"/>
              <a:defRPr/>
            </a:pPr>
            <a:r>
              <a:rPr lang="en-US" sz="2400" dirty="0">
                <a:latin typeface="Arial" pitchFamily="-111" charset="0"/>
                <a:ea typeface="ＭＳ Ｐゴシック" pitchFamily="-111" charset="-128"/>
                <a:cs typeface="ＭＳ Ｐゴシック" pitchFamily="-111" charset="-128"/>
              </a:rPr>
              <a:t>Communication</a:t>
            </a:r>
          </a:p>
          <a:p>
            <a:pPr marL="457200" indent="-457200">
              <a:buFont typeface="+mj-lt"/>
              <a:buAutoNum type="arabicPeriod"/>
              <a:defRPr/>
            </a:pPr>
            <a:r>
              <a:rPr lang="en-US" sz="2400" dirty="0">
                <a:latin typeface="Arial" pitchFamily="-111" charset="0"/>
                <a:ea typeface="ＭＳ Ｐゴシック" pitchFamily="-111" charset="-128"/>
                <a:cs typeface="ＭＳ Ｐゴシック" pitchFamily="-111" charset="-128"/>
              </a:rPr>
              <a:t>Political Influence</a:t>
            </a:r>
          </a:p>
        </p:txBody>
      </p:sp>
      <p:pic>
        <p:nvPicPr>
          <p:cNvPr id="3074" name="Picture 2"/>
          <p:cNvPicPr>
            <a:picLocks noChangeAspect="1" noChangeArrowheads="1"/>
          </p:cNvPicPr>
          <p:nvPr/>
        </p:nvPicPr>
        <p:blipFill>
          <a:blip r:embed="rId4" cstate="screen">
            <a:extLst>
              <a:ext uri="{28A0092B-C50C-407E-A947-70E740481C1C}"/>
            </a:extLst>
          </a:blip>
          <a:srcRect/>
          <a:stretch>
            <a:fillRect/>
          </a:stretch>
        </p:blipFill>
        <p:spPr bwMode="auto">
          <a:xfrm rot="950778">
            <a:off x="5593100" y="1754796"/>
            <a:ext cx="3414638" cy="4789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mapping community capacity - Sheffield, UK </a:t>
            </a:r>
            <a:br>
              <a:rPr lang="en-GB" sz="2800" b="1" smtClean="0"/>
            </a:br>
            <a:endParaRPr lang="en-GB" sz="2800" b="1" smtClean="0"/>
          </a:p>
        </p:txBody>
      </p:sp>
      <p:pic>
        <p:nvPicPr>
          <p:cNvPr id="44034"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4035"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rot="-931187">
            <a:off x="452438" y="1635125"/>
            <a:ext cx="3789362" cy="3776663"/>
          </a:xfrm>
          <a:prstGeom prst="rect">
            <a:avLst/>
          </a:prstGeom>
          <a:noFill/>
          <a:ln w="9525">
            <a:noFill/>
            <a:miter lim="800000"/>
            <a:headEnd/>
            <a:tailEnd/>
          </a:ln>
        </p:spPr>
      </p:pic>
      <p:pic>
        <p:nvPicPr>
          <p:cNvPr id="4099" name="Picture 3"/>
          <p:cNvPicPr>
            <a:picLocks noChangeAspect="1" noChangeArrowheads="1"/>
          </p:cNvPicPr>
          <p:nvPr/>
        </p:nvPicPr>
        <p:blipFill>
          <a:blip r:embed="rId5"/>
          <a:srcRect/>
          <a:stretch>
            <a:fillRect/>
          </a:stretch>
        </p:blipFill>
        <p:spPr bwMode="auto">
          <a:xfrm rot="-919919">
            <a:off x="1427163" y="2109788"/>
            <a:ext cx="3376612" cy="3354387"/>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rot="-900230">
            <a:off x="2452688" y="1474788"/>
            <a:ext cx="3729037" cy="3935412"/>
          </a:xfrm>
          <a:prstGeom prst="rect">
            <a:avLst/>
          </a:prstGeom>
          <a:noFill/>
          <a:ln w="9525">
            <a:noFill/>
            <a:miter lim="800000"/>
            <a:headEnd/>
            <a:tailEnd/>
          </a:ln>
        </p:spPr>
      </p:pic>
      <p:pic>
        <p:nvPicPr>
          <p:cNvPr id="4102" name="Picture 6"/>
          <p:cNvPicPr>
            <a:picLocks noChangeAspect="1" noChangeArrowheads="1"/>
          </p:cNvPicPr>
          <p:nvPr/>
        </p:nvPicPr>
        <p:blipFill>
          <a:blip r:embed="rId7"/>
          <a:srcRect/>
          <a:stretch>
            <a:fillRect/>
          </a:stretch>
        </p:blipFill>
        <p:spPr bwMode="auto">
          <a:xfrm rot="-925343">
            <a:off x="3594100" y="1641475"/>
            <a:ext cx="3497263" cy="3921125"/>
          </a:xfrm>
          <a:prstGeom prst="rect">
            <a:avLst/>
          </a:prstGeom>
          <a:noFill/>
          <a:ln w="9525">
            <a:noFill/>
            <a:miter lim="800000"/>
            <a:headEnd/>
            <a:tailEnd/>
          </a:ln>
        </p:spPr>
      </p:pic>
      <p:pic>
        <p:nvPicPr>
          <p:cNvPr id="4103" name="Picture 7"/>
          <p:cNvPicPr>
            <a:picLocks noChangeAspect="1" noChangeArrowheads="1"/>
          </p:cNvPicPr>
          <p:nvPr/>
        </p:nvPicPr>
        <p:blipFill>
          <a:blip r:embed="rId8"/>
          <a:srcRect/>
          <a:stretch>
            <a:fillRect/>
          </a:stretch>
        </p:blipFill>
        <p:spPr bwMode="auto">
          <a:xfrm rot="-894657">
            <a:off x="4840288" y="1009650"/>
            <a:ext cx="3265487" cy="4495800"/>
          </a:xfrm>
          <a:prstGeom prst="rect">
            <a:avLst/>
          </a:prstGeom>
          <a:noFill/>
          <a:ln w="9525">
            <a:noFill/>
            <a:miter lim="800000"/>
            <a:headEnd/>
            <a:tailEnd/>
          </a:ln>
        </p:spPr>
      </p:pic>
      <p:pic>
        <p:nvPicPr>
          <p:cNvPr id="4104" name="Picture 8"/>
          <p:cNvPicPr>
            <a:picLocks noChangeAspect="1" noChangeArrowheads="1"/>
          </p:cNvPicPr>
          <p:nvPr/>
        </p:nvPicPr>
        <p:blipFill>
          <a:blip r:embed="rId9"/>
          <a:srcRect/>
          <a:stretch>
            <a:fillRect/>
          </a:stretch>
        </p:blipFill>
        <p:spPr bwMode="auto">
          <a:xfrm rot="-901595">
            <a:off x="6053138" y="1582738"/>
            <a:ext cx="3260725" cy="4084637"/>
          </a:xfrm>
          <a:prstGeom prst="rect">
            <a:avLst/>
          </a:prstGeom>
          <a:noFill/>
          <a:ln w="9525">
            <a:noFill/>
            <a:miter lim="800000"/>
            <a:headEnd/>
            <a:tailEnd/>
          </a:ln>
        </p:spPr>
      </p:pic>
      <p:sp>
        <p:nvSpPr>
          <p:cNvPr id="44042" name="Tijdelijke aanduiding voor inhoud 1"/>
          <p:cNvSpPr>
            <a:spLocks noGrp="1"/>
          </p:cNvSpPr>
          <p:nvPr>
            <p:ph idx="1"/>
          </p:nvPr>
        </p:nvSpPr>
        <p:spPr/>
        <p:txBody>
          <a:bodyPr/>
          <a:lstStyle/>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099"/>
                                        </p:tgtEl>
                                        <p:attrNameLst>
                                          <p:attrName>style.visibility</p:attrName>
                                        </p:attrNameLst>
                                      </p:cBhvr>
                                      <p:to>
                                        <p:strVal val="visible"/>
                                      </p:to>
                                    </p:set>
                                    <p:animEffect transition="in" filter="fade">
                                      <p:cBhvr>
                                        <p:cTn id="11" dur="500"/>
                                        <p:tgtEl>
                                          <p:spTgt spid="4099"/>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500"/>
                                        <p:tgtEl>
                                          <p:spTgt spid="4101"/>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4102"/>
                                        </p:tgtEl>
                                        <p:attrNameLst>
                                          <p:attrName>style.visibility</p:attrName>
                                        </p:attrNameLst>
                                      </p:cBhvr>
                                      <p:to>
                                        <p:strVal val="visible"/>
                                      </p:to>
                                    </p:set>
                                    <p:animEffect transition="in" filter="fade">
                                      <p:cBhvr>
                                        <p:cTn id="19" dur="500"/>
                                        <p:tgtEl>
                                          <p:spTgt spid="4102"/>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4103"/>
                                        </p:tgtEl>
                                        <p:attrNameLst>
                                          <p:attrName>style.visibility</p:attrName>
                                        </p:attrNameLst>
                                      </p:cBhvr>
                                      <p:to>
                                        <p:strVal val="visible"/>
                                      </p:to>
                                    </p:set>
                                    <p:animEffect transition="in" filter="fade">
                                      <p:cBhvr>
                                        <p:cTn id="23" dur="500"/>
                                        <p:tgtEl>
                                          <p:spTgt spid="4103"/>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mapping community capacity - Sheffield, UK </a:t>
            </a:r>
            <a:br>
              <a:rPr lang="en-GB" sz="2800" b="1" smtClean="0"/>
            </a:br>
            <a:endParaRPr lang="en-GB" sz="2800" b="1" smtClean="0"/>
          </a:p>
        </p:txBody>
      </p:sp>
      <p:sp>
        <p:nvSpPr>
          <p:cNvPr id="5123" name="Tijdelijke aanduiding voor inhoud 2"/>
          <p:cNvSpPr>
            <a:spLocks noGrp="1"/>
          </p:cNvSpPr>
          <p:nvPr>
            <p:ph idx="1"/>
          </p:nvPr>
        </p:nvSpPr>
        <p:spPr>
          <a:xfrm>
            <a:off x="468313" y="1484313"/>
            <a:ext cx="8229600" cy="4681537"/>
          </a:xfrm>
        </p:spPr>
        <p:txBody>
          <a:bodyPr/>
          <a:lstStyle/>
          <a:p>
            <a:pPr>
              <a:defRPr/>
            </a:pPr>
            <a:r>
              <a:rPr lang="en-GB" sz="1800" dirty="0" smtClean="0"/>
              <a:t>The associated importance of (organisational &amp; social) network connections was also revealed</a:t>
            </a:r>
          </a:p>
          <a:p>
            <a:pPr>
              <a:defRPr/>
            </a:pPr>
            <a:r>
              <a:rPr lang="en-GB" sz="1800" dirty="0" smtClean="0"/>
              <a:t>How: </a:t>
            </a:r>
            <a:r>
              <a:rPr lang="en-GB" sz="1800" dirty="0"/>
              <a:t>c</a:t>
            </a:r>
            <a:r>
              <a:rPr lang="en-GB" sz="1800" dirty="0" smtClean="0"/>
              <a:t>onstruction of network diagrams based on interview feedback + detection of importance of various partners within the network</a:t>
            </a:r>
          </a:p>
          <a:p>
            <a:pPr marL="0" indent="0">
              <a:buFont typeface="Arial" charset="0"/>
              <a:buNone/>
              <a:defRPr/>
            </a:pPr>
            <a:endParaRPr lang="en-GB" sz="1800" dirty="0" smtClean="0"/>
          </a:p>
          <a:p>
            <a:pPr marL="0" indent="0">
              <a:buFont typeface="Arial" charset="0"/>
              <a:buNone/>
              <a:defRPr/>
            </a:pPr>
            <a:endParaRPr lang="en-GB" sz="1800" dirty="0" smtClean="0"/>
          </a:p>
          <a:p>
            <a:pPr>
              <a:defRPr/>
            </a:pPr>
            <a:r>
              <a:rPr lang="en-GB" sz="1800" dirty="0" smtClean="0"/>
              <a:t>Results:</a:t>
            </a:r>
          </a:p>
          <a:p>
            <a:pPr lvl="1">
              <a:defRPr/>
            </a:pPr>
            <a:r>
              <a:rPr lang="en-GB" sz="1800" dirty="0" smtClean="0"/>
              <a:t>Interesting partnership alliances can be found</a:t>
            </a:r>
          </a:p>
          <a:p>
            <a:pPr lvl="1">
              <a:defRPr/>
            </a:pPr>
            <a:r>
              <a:rPr lang="en-GB" sz="1800" dirty="0" smtClean="0"/>
              <a:t>potential alliances can be determined</a:t>
            </a:r>
          </a:p>
        </p:txBody>
      </p:sp>
      <p:pic>
        <p:nvPicPr>
          <p:cNvPr id="45059"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5060"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107950" y="144463"/>
            <a:ext cx="8818563" cy="702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mapping community capacity - Sheffield, UK </a:t>
            </a:r>
            <a:br>
              <a:rPr lang="en-GB" sz="2800" b="1" smtClean="0"/>
            </a:br>
            <a:endParaRPr lang="en-GB" sz="2800" b="1" smtClean="0"/>
          </a:p>
        </p:txBody>
      </p:sp>
      <p:sp>
        <p:nvSpPr>
          <p:cNvPr id="46082" name="Tijdelijke aanduiding voor inhoud 2"/>
          <p:cNvSpPr>
            <a:spLocks noGrp="1"/>
          </p:cNvSpPr>
          <p:nvPr>
            <p:ph idx="1"/>
          </p:nvPr>
        </p:nvSpPr>
        <p:spPr>
          <a:xfrm>
            <a:off x="468313" y="1484313"/>
            <a:ext cx="8229600" cy="4681537"/>
          </a:xfrm>
        </p:spPr>
        <p:txBody>
          <a:bodyPr/>
          <a:lstStyle/>
          <a:p>
            <a:r>
              <a:rPr lang="en-GB" sz="2400" smtClean="0"/>
              <a:t>Use before investment:</a:t>
            </a:r>
          </a:p>
          <a:p>
            <a:pPr lvl="1"/>
            <a:r>
              <a:rPr lang="en-GB" sz="1800" smtClean="0"/>
              <a:t>a tool to evaluate risks and opportunities of local community on the short term (place making issues) </a:t>
            </a:r>
          </a:p>
          <a:p>
            <a:r>
              <a:rPr lang="en-GB" sz="2400" smtClean="0"/>
              <a:t>Use after investment:</a:t>
            </a:r>
          </a:p>
          <a:p>
            <a:pPr lvl="1"/>
            <a:r>
              <a:rPr lang="en-GB" sz="1800" smtClean="0"/>
              <a:t>a tool to evaluate risks and opportunities of local community on the long term (place keeping issues)</a:t>
            </a:r>
          </a:p>
          <a:p>
            <a:r>
              <a:rPr lang="en-GB" sz="2200" smtClean="0"/>
              <a:t>Use apart from investments:</a:t>
            </a:r>
          </a:p>
          <a:p>
            <a:pPr lvl="1"/>
            <a:r>
              <a:rPr lang="en-GB" sz="1800" smtClean="0"/>
              <a:t>By Friends Groups: to guide and sustain their future development </a:t>
            </a:r>
          </a:p>
          <a:p>
            <a:pPr lvl="1"/>
            <a:r>
              <a:rPr lang="en-GB" sz="1800" smtClean="0"/>
              <a:t>By city council: to understand how Friends groups work, how they can support the development of sites and how they should be supported to do so  </a:t>
            </a:r>
          </a:p>
          <a:p>
            <a:pPr>
              <a:buFontTx/>
              <a:buChar char="-"/>
            </a:pPr>
            <a:endParaRPr lang="en-GB" sz="2400" smtClean="0"/>
          </a:p>
          <a:p>
            <a:pPr eaLnBrk="1" hangingPunct="1"/>
            <a:endParaRPr lang="en-GB" sz="1800" smtClean="0"/>
          </a:p>
        </p:txBody>
      </p:sp>
      <p:pic>
        <p:nvPicPr>
          <p:cNvPr id="46083"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6084"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Village-wide evaluation – Emmen, Netherlands </a:t>
            </a:r>
            <a:br>
              <a:rPr lang="en-GB" sz="2800" b="1" smtClean="0"/>
            </a:br>
            <a:endParaRPr lang="en-GB" sz="2800" b="1" smtClean="0"/>
          </a:p>
        </p:txBody>
      </p:sp>
      <p:sp>
        <p:nvSpPr>
          <p:cNvPr id="47106" name="Tijdelijke aanduiding voor inhoud 2"/>
          <p:cNvSpPr>
            <a:spLocks noGrp="1"/>
          </p:cNvSpPr>
          <p:nvPr>
            <p:ph idx="1"/>
          </p:nvPr>
        </p:nvSpPr>
        <p:spPr>
          <a:xfrm>
            <a:off x="468313" y="1484313"/>
            <a:ext cx="8424862" cy="1873250"/>
          </a:xfrm>
        </p:spPr>
        <p:txBody>
          <a:bodyPr/>
          <a:lstStyle/>
          <a:p>
            <a:r>
              <a:rPr lang="en-GB" sz="1800" smtClean="0"/>
              <a:t>MP4 pilot example: Emmen Revisited (ER) – joint-venture between Municipality and Housing Corporations aiming to improve the social and living environment in urban districts and villages.  </a:t>
            </a:r>
          </a:p>
          <a:p>
            <a:r>
              <a:rPr lang="en-GB" sz="1800" smtClean="0"/>
              <a:t>In Barger Compascuum (small village) , ER worked with local community in a structured approach to establish community representative bodies involved in decisions on redeveloping the village centre into a pedestrian-friendly shared space. </a:t>
            </a:r>
          </a:p>
          <a:p>
            <a:endParaRPr lang="en-GB" sz="1800" smtClean="0"/>
          </a:p>
        </p:txBody>
      </p:sp>
      <p:pic>
        <p:nvPicPr>
          <p:cNvPr id="47107"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7108"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47109" name="Picture 4" descr="bargercompas foto"/>
          <p:cNvPicPr>
            <a:picLocks noChangeAspect="1" noChangeArrowheads="1"/>
          </p:cNvPicPr>
          <p:nvPr/>
        </p:nvPicPr>
        <p:blipFill>
          <a:blip r:embed="rId4"/>
          <a:srcRect/>
          <a:stretch>
            <a:fillRect/>
          </a:stretch>
        </p:blipFill>
        <p:spPr bwMode="auto">
          <a:xfrm>
            <a:off x="4787900" y="3429000"/>
            <a:ext cx="4105275" cy="3216275"/>
          </a:xfrm>
          <a:prstGeom prst="rect">
            <a:avLst/>
          </a:prstGeom>
          <a:noFill/>
          <a:ln w="9525">
            <a:noFill/>
            <a:miter lim="800000"/>
            <a:headEnd/>
            <a:tailEnd/>
          </a:ln>
        </p:spPr>
      </p:pic>
      <p:sp>
        <p:nvSpPr>
          <p:cNvPr id="26" name="Tijdelijke aanduiding voor inhoud 2"/>
          <p:cNvSpPr txBox="1">
            <a:spLocks/>
          </p:cNvSpPr>
          <p:nvPr/>
        </p:nvSpPr>
        <p:spPr bwMode="auto">
          <a:xfrm>
            <a:off x="468313" y="3357563"/>
            <a:ext cx="4391025" cy="3024187"/>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GB" b="1" dirty="0">
                <a:latin typeface="+mn-lt"/>
              </a:rPr>
              <a:t>Evaluation of place-making jointly by specialists and residents </a:t>
            </a:r>
            <a:r>
              <a:rPr lang="en-GB" dirty="0">
                <a:latin typeface="+mn-lt"/>
              </a:rPr>
              <a:t>at several points during the process, including with the mayor and aldermen. On-going evaluation contributes to positive feedback/communication. </a:t>
            </a:r>
          </a:p>
          <a:p>
            <a:pPr marL="342900" indent="-342900" eaLnBrk="0" hangingPunct="0">
              <a:spcBef>
                <a:spcPct val="20000"/>
              </a:spcBef>
              <a:buFont typeface="Arial" charset="0"/>
              <a:buChar char="•"/>
              <a:defRPr/>
            </a:pPr>
            <a:r>
              <a:rPr lang="en-GB" dirty="0">
                <a:latin typeface="+mn-lt"/>
              </a:rPr>
              <a:t>Evaluation will take place again with the same group, after the project site has been used for several months.  </a:t>
            </a:r>
          </a:p>
          <a:p>
            <a:pPr marL="342900" indent="-342900" eaLnBrk="0" hangingPunct="0">
              <a:spcBef>
                <a:spcPct val="20000"/>
              </a:spcBef>
              <a:buFont typeface="Arial" charset="0"/>
              <a:buChar char="•"/>
              <a:defRPr/>
            </a:pPr>
            <a:endParaRPr lang="en-GB"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a:xfrm>
            <a:off x="1116013" y="333375"/>
            <a:ext cx="5903912" cy="863600"/>
          </a:xfrm>
        </p:spPr>
        <p:txBody>
          <a:bodyPr/>
          <a:lstStyle/>
          <a:p>
            <a:pPr eaLnBrk="1" hangingPunct="1"/>
            <a:r>
              <a:rPr lang="en-GB" sz="2800" b="1" smtClean="0"/>
              <a:t/>
            </a:r>
            <a:br>
              <a:rPr lang="en-GB" sz="2800" b="1" smtClean="0"/>
            </a:br>
            <a:r>
              <a:rPr lang="en-GB" sz="2800" b="1" smtClean="0"/>
              <a:t>Process: Village-wide evaluation – Emmen, Netherlands </a:t>
            </a:r>
            <a:br>
              <a:rPr lang="en-GB" sz="2800" b="1" smtClean="0"/>
            </a:br>
            <a:endParaRPr lang="en-GB" sz="2800" b="1" smtClean="0"/>
          </a:p>
        </p:txBody>
      </p:sp>
      <p:sp>
        <p:nvSpPr>
          <p:cNvPr id="48130" name="Tijdelijke aanduiding voor inhoud 2"/>
          <p:cNvSpPr>
            <a:spLocks noGrp="1"/>
          </p:cNvSpPr>
          <p:nvPr>
            <p:ph idx="1"/>
          </p:nvPr>
        </p:nvSpPr>
        <p:spPr>
          <a:xfrm>
            <a:off x="468313" y="1484313"/>
            <a:ext cx="5327650" cy="4681537"/>
          </a:xfrm>
        </p:spPr>
        <p:txBody>
          <a:bodyPr/>
          <a:lstStyle/>
          <a:p>
            <a:r>
              <a:rPr lang="en-GB" sz="1800" smtClean="0"/>
              <a:t>In the meetings between the community representative body and ER the process to establish appropriate place-keeping arrangements was continuously monitored and evaluated through discussion. </a:t>
            </a:r>
          </a:p>
          <a:p>
            <a:r>
              <a:rPr lang="en-GB" sz="1800" smtClean="0"/>
              <a:t>Eventually the success in the place-making stage has led on to establishing a </a:t>
            </a:r>
            <a:r>
              <a:rPr lang="en-GB" sz="1800" b="1" smtClean="0"/>
              <a:t>joint maintenance/management (place-keeping) group</a:t>
            </a:r>
            <a:r>
              <a:rPr lang="en-GB" sz="1800" smtClean="0"/>
              <a:t>:  </a:t>
            </a:r>
          </a:p>
          <a:p>
            <a:pPr lvl="1"/>
            <a:r>
              <a:rPr lang="en-GB" sz="1400" smtClean="0"/>
              <a:t>2 representatives from the Village Council (residents) </a:t>
            </a:r>
          </a:p>
          <a:p>
            <a:pPr lvl="1"/>
            <a:r>
              <a:rPr lang="en-GB" sz="1400" smtClean="0"/>
              <a:t>1 person from social organisation in charge of unemployed</a:t>
            </a:r>
          </a:p>
          <a:p>
            <a:pPr lvl="1"/>
            <a:r>
              <a:rPr lang="en-GB" sz="1400" smtClean="0"/>
              <a:t>1 member of the Maintenance Department from the Municipality. </a:t>
            </a:r>
          </a:p>
          <a:p>
            <a:r>
              <a:rPr lang="en-GB" sz="1800" smtClean="0"/>
              <a:t>The group meets every 2 months and decides who does what on the basis of complaints. It is an ongoing monitoring system for place-keeping, which generates a list of place-keeping tasks  &amp; responsibilities, intended to trigger actions. </a:t>
            </a:r>
          </a:p>
          <a:p>
            <a:endParaRPr lang="en-GB" sz="1800" smtClean="0"/>
          </a:p>
          <a:p>
            <a:pPr eaLnBrk="1" hangingPunct="1"/>
            <a:endParaRPr lang="en-US" sz="1800" smtClean="0"/>
          </a:p>
          <a:p>
            <a:pPr eaLnBrk="1" hangingPunct="1"/>
            <a:endParaRPr lang="en-GB" sz="1800" smtClean="0"/>
          </a:p>
        </p:txBody>
      </p:sp>
      <p:pic>
        <p:nvPicPr>
          <p:cNvPr id="48131"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48132"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48133" name="Picture 6"/>
          <p:cNvPicPr>
            <a:picLocks noChangeAspect="1" noChangeArrowheads="1"/>
          </p:cNvPicPr>
          <p:nvPr/>
        </p:nvPicPr>
        <p:blipFill>
          <a:blip r:embed="rId4"/>
          <a:srcRect/>
          <a:stretch>
            <a:fillRect/>
          </a:stretch>
        </p:blipFill>
        <p:spPr bwMode="auto">
          <a:xfrm>
            <a:off x="5795963" y="1557338"/>
            <a:ext cx="2797175" cy="3046412"/>
          </a:xfrm>
          <a:prstGeom prst="rect">
            <a:avLst/>
          </a:prstGeom>
          <a:noFill/>
          <a:ln w="9525" algn="ctr">
            <a:noFill/>
            <a:miter lim="800000"/>
            <a:headEnd/>
            <a:tailEnd type="none" w="lg" len="lg"/>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ctrTitle"/>
          </p:nvPr>
        </p:nvSpPr>
        <p:spPr/>
        <p:txBody>
          <a:bodyPr/>
          <a:lstStyle/>
          <a:p>
            <a:r>
              <a:rPr lang="en-GB" smtClean="0"/>
              <a:t>Back to Filip!</a:t>
            </a:r>
          </a:p>
        </p:txBody>
      </p:sp>
      <p:sp>
        <p:nvSpPr>
          <p:cNvPr id="3" name="Subtitle 2"/>
          <p:cNvSpPr>
            <a:spLocks noGrp="1"/>
          </p:cNvSpPr>
          <p:nvPr>
            <p:ph type="subTitle" idx="1"/>
          </p:nvPr>
        </p:nvSpPr>
        <p:spPr/>
        <p:txBody>
          <a:bodyPr/>
          <a:lstStyle/>
          <a:p>
            <a:pPr>
              <a:defRPr/>
            </a:pP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el 1"/>
          <p:cNvSpPr>
            <a:spLocks noGrp="1"/>
          </p:cNvSpPr>
          <p:nvPr>
            <p:ph type="title"/>
          </p:nvPr>
        </p:nvSpPr>
        <p:spPr>
          <a:xfrm>
            <a:off x="1116013" y="333375"/>
            <a:ext cx="5903912" cy="863600"/>
          </a:xfrm>
        </p:spPr>
        <p:txBody>
          <a:bodyPr/>
          <a:lstStyle/>
          <a:p>
            <a:pPr eaLnBrk="1" hangingPunct="1"/>
            <a:r>
              <a:rPr lang="en-GB" sz="2800" b="1" smtClean="0"/>
              <a:t>Key findings from MP4 (1)</a:t>
            </a:r>
          </a:p>
        </p:txBody>
      </p:sp>
      <p:sp>
        <p:nvSpPr>
          <p:cNvPr id="50178" name="Tijdelijke aanduiding voor inhoud 2"/>
          <p:cNvSpPr>
            <a:spLocks noGrp="1"/>
          </p:cNvSpPr>
          <p:nvPr>
            <p:ph idx="1"/>
          </p:nvPr>
        </p:nvSpPr>
        <p:spPr>
          <a:xfrm>
            <a:off x="468313" y="1484313"/>
            <a:ext cx="8229600" cy="4897437"/>
          </a:xfrm>
        </p:spPr>
        <p:txBody>
          <a:bodyPr/>
          <a:lstStyle/>
          <a:p>
            <a:r>
              <a:rPr lang="en-GB" sz="2000" smtClean="0"/>
              <a:t>Monitoring &amp; evaluation often takes lower priority in relation to capital investments, being limited to </a:t>
            </a:r>
            <a:r>
              <a:rPr lang="en-US" sz="2000" smtClean="0"/>
              <a:t>usual measures needed for funding requirements, and limited to the life of grant funding. </a:t>
            </a:r>
            <a:r>
              <a:rPr lang="en-GB" sz="2000" smtClean="0"/>
              <a:t>This can be because:</a:t>
            </a:r>
          </a:p>
          <a:p>
            <a:pPr lvl="1"/>
            <a:r>
              <a:rPr lang="en-GB" sz="1600" smtClean="0"/>
              <a:t>Project Managers see it as too expensive; or</a:t>
            </a:r>
          </a:p>
          <a:p>
            <a:pPr lvl="1"/>
            <a:r>
              <a:rPr lang="en-GB" sz="1600" smtClean="0"/>
              <a:t>They do not see it as a particularly useful tool; or</a:t>
            </a:r>
          </a:p>
          <a:p>
            <a:pPr lvl="1"/>
            <a:r>
              <a:rPr lang="en-GB" sz="1600" smtClean="0"/>
              <a:t>Stakeholders may see evaluation as potentially threatening therefore putting off project managers from undertaking it</a:t>
            </a:r>
          </a:p>
          <a:p>
            <a:r>
              <a:rPr lang="en-GB" sz="2000" smtClean="0"/>
              <a:t>Monitoring &amp; evaluation needs to be budgeted for at the beginning. Failure to do so will likely result in the opportunity to take a baseline measurement being missed, or even evaluation not being undertaken at all.</a:t>
            </a:r>
          </a:p>
          <a:p>
            <a:pPr eaLnBrk="1" hangingPunct="1"/>
            <a:r>
              <a:rPr lang="en-GB" sz="2000" smtClean="0"/>
              <a:t>Evaluation is mostly understood as a look at results not at processes, hence a preference for  e</a:t>
            </a:r>
            <a:r>
              <a:rPr lang="en-US" sz="2000" smtClean="0"/>
              <a:t>x-post evaluation instead of ongoing evaluation and monitoring.</a:t>
            </a:r>
          </a:p>
          <a:p>
            <a:pPr eaLnBrk="1" hangingPunct="1"/>
            <a:r>
              <a:rPr lang="en-GB" sz="2000" smtClean="0"/>
              <a:t>Envisaged techniques tended to be: footfall surveys, user surveys, statistics on crime and vandalism, photo documentations, interviews</a:t>
            </a:r>
          </a:p>
          <a:p>
            <a:endParaRPr lang="en-GB" sz="2000" smtClean="0"/>
          </a:p>
        </p:txBody>
      </p:sp>
      <p:pic>
        <p:nvPicPr>
          <p:cNvPr id="50179"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50180"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p:nvPr>
        </p:nvSpPr>
        <p:spPr>
          <a:xfrm>
            <a:off x="1116013" y="333375"/>
            <a:ext cx="5903912" cy="863600"/>
          </a:xfrm>
        </p:spPr>
        <p:txBody>
          <a:bodyPr/>
          <a:lstStyle/>
          <a:p>
            <a:pPr eaLnBrk="1" hangingPunct="1"/>
            <a:r>
              <a:rPr lang="en-GB" sz="2800" b="1" smtClean="0"/>
              <a:t>Key findings from MP4 (2)</a:t>
            </a:r>
          </a:p>
        </p:txBody>
      </p:sp>
      <p:sp>
        <p:nvSpPr>
          <p:cNvPr id="51202" name="Tijdelijke aanduiding voor inhoud 2"/>
          <p:cNvSpPr>
            <a:spLocks noGrp="1"/>
          </p:cNvSpPr>
          <p:nvPr>
            <p:ph idx="1"/>
          </p:nvPr>
        </p:nvSpPr>
        <p:spPr>
          <a:xfrm>
            <a:off x="468313" y="1484313"/>
            <a:ext cx="8229600" cy="4897437"/>
          </a:xfrm>
        </p:spPr>
        <p:txBody>
          <a:bodyPr/>
          <a:lstStyle/>
          <a:p>
            <a:r>
              <a:rPr lang="en-GB" sz="2000" smtClean="0"/>
              <a:t>The approaches used should depend on what the evaluation is for.  </a:t>
            </a:r>
          </a:p>
          <a:p>
            <a:r>
              <a:rPr lang="en-GB" sz="2000" smtClean="0"/>
              <a:t>Usually fundamental to have: a baseline; a monitoring and evaluation plan from the beginning; relevant and integrated indicators.</a:t>
            </a:r>
          </a:p>
          <a:p>
            <a:r>
              <a:rPr lang="en-GB" sz="2000" smtClean="0"/>
              <a:t>Baselines are important to be able to measure against but not always directly applicable (e.g. where the transformation of the space and of its users is substantial, or where population may be transient).</a:t>
            </a:r>
          </a:p>
          <a:p>
            <a:r>
              <a:rPr lang="en-GB" sz="2000" smtClean="0"/>
              <a:t>Regular participatory evaluation can promote the space to users and engender community commitment.</a:t>
            </a:r>
          </a:p>
          <a:p>
            <a:r>
              <a:rPr lang="en-GB" sz="2000" smtClean="0"/>
              <a:t>Involving users can provide on-the-ground monitoring of open spaces for a limited cost.  Extra support should be provided to users in this case.</a:t>
            </a:r>
          </a:p>
          <a:p>
            <a:r>
              <a:rPr lang="en-GB" sz="2000" smtClean="0"/>
              <a:t>If frequent or ongoing evaluation involving residents is set up, appropriate mechanisms or intervals need to be found to ensure that too much detailed input does not conflict with project development and delivery.</a:t>
            </a:r>
          </a:p>
        </p:txBody>
      </p:sp>
      <p:pic>
        <p:nvPicPr>
          <p:cNvPr id="51203"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51204"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1"/>
          <p:cNvSpPr>
            <a:spLocks noGrp="1"/>
          </p:cNvSpPr>
          <p:nvPr>
            <p:ph type="title"/>
          </p:nvPr>
        </p:nvSpPr>
        <p:spPr>
          <a:xfrm>
            <a:off x="1116013" y="333375"/>
            <a:ext cx="5903912" cy="863600"/>
          </a:xfrm>
        </p:spPr>
        <p:txBody>
          <a:bodyPr/>
          <a:lstStyle/>
          <a:p>
            <a:pPr eaLnBrk="1" hangingPunct="1"/>
            <a:r>
              <a:rPr lang="en-GB" sz="2800" b="1" smtClean="0"/>
              <a:t>Key findings from MP4 (3)</a:t>
            </a:r>
          </a:p>
        </p:txBody>
      </p:sp>
      <p:sp>
        <p:nvSpPr>
          <p:cNvPr id="52226" name="Tijdelijke aanduiding voor inhoud 2"/>
          <p:cNvSpPr>
            <a:spLocks noGrp="1"/>
          </p:cNvSpPr>
          <p:nvPr>
            <p:ph idx="1"/>
          </p:nvPr>
        </p:nvSpPr>
        <p:spPr>
          <a:xfrm>
            <a:off x="468313" y="1484313"/>
            <a:ext cx="8229600" cy="4897437"/>
          </a:xfrm>
        </p:spPr>
        <p:txBody>
          <a:bodyPr/>
          <a:lstStyle/>
          <a:p>
            <a:pPr eaLnBrk="1" hangingPunct="1"/>
            <a:r>
              <a:rPr lang="en-GB" sz="2000" smtClean="0"/>
              <a:t>In PK of open spaces evaluation can be used to: assist internal determination of priorities for action; ensure value for money; and reduce future costs. </a:t>
            </a:r>
          </a:p>
          <a:p>
            <a:pPr eaLnBrk="1" hangingPunct="1"/>
            <a:r>
              <a:rPr lang="en-GB" sz="2000" smtClean="0"/>
              <a:t>Evaluating economic benefits of place-keeping is important but difficult.  A distinction needs to be made between direct and indirect benefits and impacts.</a:t>
            </a:r>
          </a:p>
          <a:p>
            <a:pPr eaLnBrk="1" hangingPunct="1"/>
            <a:r>
              <a:rPr lang="en-US" sz="2000" smtClean="0"/>
              <a:t>Evaluation from transnational partners (within the MP4 project) is seen as useful</a:t>
            </a:r>
          </a:p>
          <a:p>
            <a:pPr eaLnBrk="1" hangingPunct="1"/>
            <a:r>
              <a:rPr lang="en-GB" sz="2000" smtClean="0"/>
              <a:t>Qualitative evaluation can often be less highly regarded by public authorities, but can be a powerful tool to show real benefits (e.g. video interviews).</a:t>
            </a:r>
          </a:p>
          <a:p>
            <a:pPr eaLnBrk="1" hangingPunct="1"/>
            <a:r>
              <a:rPr lang="en-US" sz="2000" b="1" smtClean="0"/>
              <a:t>Given the benefits of evaluation, how can barriers be overcome to ensure more widespread valuation &amp; evaluation of open space that contributes to it its long-term management? </a:t>
            </a:r>
          </a:p>
        </p:txBody>
      </p:sp>
      <p:pic>
        <p:nvPicPr>
          <p:cNvPr id="52227"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52228"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1116013" y="333375"/>
            <a:ext cx="5903912" cy="863600"/>
          </a:xfrm>
        </p:spPr>
        <p:txBody>
          <a:bodyPr/>
          <a:lstStyle/>
          <a:p>
            <a:pPr eaLnBrk="1" hangingPunct="1"/>
            <a:r>
              <a:rPr lang="en-GB" sz="2800" b="1" smtClean="0"/>
              <a:t>Importance of robust evaluation of place-keeping </a:t>
            </a:r>
          </a:p>
        </p:txBody>
      </p:sp>
      <p:sp>
        <p:nvSpPr>
          <p:cNvPr id="16386" name="Tijdelijke aanduiding voor inhoud 2"/>
          <p:cNvSpPr>
            <a:spLocks noGrp="1"/>
          </p:cNvSpPr>
          <p:nvPr>
            <p:ph idx="1"/>
          </p:nvPr>
        </p:nvSpPr>
        <p:spPr>
          <a:xfrm>
            <a:off x="468313" y="1484313"/>
            <a:ext cx="8229600" cy="4681537"/>
          </a:xfrm>
        </p:spPr>
        <p:txBody>
          <a:bodyPr/>
          <a:lstStyle/>
          <a:p>
            <a:pPr eaLnBrk="1" hangingPunct="1"/>
            <a:r>
              <a:rPr lang="en-US" sz="2800" smtClean="0"/>
              <a:t>Open spaces and their maintenance are often evaluated intuitively by residents, visitors, business, media, etc. potentially influencing:</a:t>
            </a:r>
          </a:p>
          <a:p>
            <a:pPr lvl="1" eaLnBrk="1" hangingPunct="1"/>
            <a:r>
              <a:rPr lang="en-US" sz="2400" smtClean="0"/>
              <a:t>business location decisions, </a:t>
            </a:r>
          </a:p>
          <a:p>
            <a:pPr lvl="1" eaLnBrk="1" hangingPunct="1"/>
            <a:r>
              <a:rPr lang="en-US" sz="2400" smtClean="0"/>
              <a:t>property prices</a:t>
            </a:r>
          </a:p>
          <a:p>
            <a:pPr lvl="1" eaLnBrk="1" hangingPunct="1"/>
            <a:r>
              <a:rPr lang="en-US" sz="2400" smtClean="0"/>
              <a:t>visitor satisfaction and numbers </a:t>
            </a:r>
          </a:p>
          <a:p>
            <a:pPr lvl="1" eaLnBrk="1" hangingPunct="1"/>
            <a:r>
              <a:rPr lang="en-US" sz="2400" smtClean="0"/>
              <a:t>overall image of a place</a:t>
            </a:r>
          </a:p>
          <a:p>
            <a:pPr lvl="1" eaLnBrk="1" hangingPunct="1"/>
            <a:r>
              <a:rPr lang="en-US" sz="2400" smtClean="0"/>
              <a:t>feelings of safety…</a:t>
            </a:r>
          </a:p>
          <a:p>
            <a:pPr eaLnBrk="1" hangingPunct="1"/>
            <a:r>
              <a:rPr lang="en-US" sz="2800" b="1" smtClean="0"/>
              <a:t>This can have social and economic consequences for an area, and may have political significance.</a:t>
            </a:r>
            <a:endParaRPr lang="nl-BE" sz="2800" smtClean="0"/>
          </a:p>
        </p:txBody>
      </p:sp>
      <p:pic>
        <p:nvPicPr>
          <p:cNvPr id="16387"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16388"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a:xfrm>
            <a:off x="1116013" y="333375"/>
            <a:ext cx="5903912" cy="863600"/>
          </a:xfrm>
        </p:spPr>
        <p:txBody>
          <a:bodyPr/>
          <a:lstStyle/>
          <a:p>
            <a:pPr eaLnBrk="1" hangingPunct="1"/>
            <a:endParaRPr lang="en-GB" sz="2800" b="1" smtClean="0"/>
          </a:p>
        </p:txBody>
      </p:sp>
      <p:sp>
        <p:nvSpPr>
          <p:cNvPr id="53250" name="Tijdelijke aanduiding voor inhoud 2"/>
          <p:cNvSpPr>
            <a:spLocks noGrp="1"/>
          </p:cNvSpPr>
          <p:nvPr>
            <p:ph idx="1"/>
          </p:nvPr>
        </p:nvSpPr>
        <p:spPr>
          <a:xfrm>
            <a:off x="468313" y="1484313"/>
            <a:ext cx="8229600" cy="4897437"/>
          </a:xfrm>
        </p:spPr>
        <p:txBody>
          <a:bodyPr/>
          <a:lstStyle/>
          <a:p>
            <a:pPr algn="ctr">
              <a:buFont typeface="Arial" charset="0"/>
              <a:buNone/>
            </a:pPr>
            <a:endParaRPr lang="en-GB" sz="2000" b="1" smtClean="0"/>
          </a:p>
          <a:p>
            <a:pPr algn="ctr">
              <a:buFont typeface="Arial" charset="0"/>
              <a:buNone/>
            </a:pPr>
            <a:endParaRPr lang="en-GB" sz="2000" b="1" smtClean="0"/>
          </a:p>
          <a:p>
            <a:pPr algn="ctr">
              <a:buFont typeface="Arial" charset="0"/>
              <a:buNone/>
            </a:pPr>
            <a:endParaRPr lang="en-GB" sz="2000" b="1" smtClean="0"/>
          </a:p>
          <a:p>
            <a:pPr algn="ctr">
              <a:buFont typeface="Arial" charset="0"/>
              <a:buNone/>
            </a:pPr>
            <a:r>
              <a:rPr lang="en-GB" sz="4800" b="1" smtClean="0"/>
              <a:t>Thank you!</a:t>
            </a:r>
          </a:p>
          <a:p>
            <a:pPr algn="ctr">
              <a:buFont typeface="Arial" charset="0"/>
              <a:buNone/>
            </a:pPr>
            <a:endParaRPr lang="en-GB" sz="2400" b="1" smtClean="0"/>
          </a:p>
          <a:p>
            <a:pPr algn="ctr">
              <a:buFont typeface="Arial" charset="0"/>
              <a:buNone/>
            </a:pPr>
            <a:r>
              <a:rPr lang="en-GB" sz="2400" b="1" smtClean="0"/>
              <a:t>Filip Sosenko, </a:t>
            </a:r>
            <a:r>
              <a:rPr lang="en-GB" sz="2400" smtClean="0"/>
              <a:t>Heriot-Watt University</a:t>
            </a:r>
          </a:p>
          <a:p>
            <a:pPr algn="ctr">
              <a:buFont typeface="Arial" charset="0"/>
              <a:buNone/>
            </a:pPr>
            <a:endParaRPr lang="en-GB" sz="2400" b="1" smtClean="0"/>
          </a:p>
          <a:p>
            <a:pPr algn="ctr">
              <a:buFont typeface="Arial" charset="0"/>
              <a:buNone/>
            </a:pPr>
            <a:r>
              <a:rPr lang="en-GB" sz="2400" b="1" smtClean="0"/>
              <a:t>Pieter Vercammen, </a:t>
            </a:r>
            <a:r>
              <a:rPr lang="en-GB" sz="2400" smtClean="0"/>
              <a:t>Vlaamse Landmaatschappij - VLM</a:t>
            </a:r>
          </a:p>
          <a:p>
            <a:pPr algn="ctr">
              <a:buFont typeface="Arial" charset="0"/>
              <a:buNone/>
            </a:pPr>
            <a:endParaRPr lang="en-GB" sz="4800" smtClean="0"/>
          </a:p>
        </p:txBody>
      </p:sp>
      <p:pic>
        <p:nvPicPr>
          <p:cNvPr id="53251"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53252"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p:cNvSpPr>
            <a:spLocks noGrp="1"/>
          </p:cNvSpPr>
          <p:nvPr>
            <p:ph type="title"/>
          </p:nvPr>
        </p:nvSpPr>
        <p:spPr>
          <a:xfrm>
            <a:off x="1116013" y="333375"/>
            <a:ext cx="5903912" cy="863600"/>
          </a:xfrm>
        </p:spPr>
        <p:txBody>
          <a:bodyPr/>
          <a:lstStyle/>
          <a:p>
            <a:pPr eaLnBrk="1" hangingPunct="1"/>
            <a:r>
              <a:rPr lang="en-GB" sz="2800" b="1" smtClean="0"/>
              <a:t>How can it be applied to place-keeping of open space?</a:t>
            </a:r>
          </a:p>
        </p:txBody>
      </p:sp>
      <p:sp>
        <p:nvSpPr>
          <p:cNvPr id="17410" name="Tijdelijke aanduiding voor inhoud 2"/>
          <p:cNvSpPr>
            <a:spLocks noGrp="1"/>
          </p:cNvSpPr>
          <p:nvPr>
            <p:ph idx="1"/>
          </p:nvPr>
        </p:nvSpPr>
        <p:spPr>
          <a:xfrm>
            <a:off x="541338" y="1412875"/>
            <a:ext cx="8207375" cy="5329238"/>
          </a:xfrm>
        </p:spPr>
        <p:txBody>
          <a:bodyPr/>
          <a:lstStyle/>
          <a:p>
            <a:pPr eaLnBrk="1" hangingPunct="1"/>
            <a:r>
              <a:rPr lang="en-US" sz="2800" smtClean="0"/>
              <a:t>(1) Evaluation/monitoring of place-keeping </a:t>
            </a:r>
            <a:r>
              <a:rPr lang="en-US" sz="2800" b="1" smtClean="0"/>
              <a:t>process</a:t>
            </a:r>
            <a:r>
              <a:rPr lang="en-US" sz="2800" smtClean="0"/>
              <a:t> : </a:t>
            </a:r>
          </a:p>
          <a:p>
            <a:pPr lvl="1" eaLnBrk="1" hangingPunct="1"/>
            <a:r>
              <a:rPr lang="en-US" sz="2000" smtClean="0"/>
              <a:t>How are place-keeping activities developed?  </a:t>
            </a:r>
          </a:p>
          <a:p>
            <a:pPr lvl="1" eaLnBrk="1" hangingPunct="1"/>
            <a:r>
              <a:rPr lang="en-US" sz="2000" smtClean="0"/>
              <a:t>Who makes important decisions?  </a:t>
            </a:r>
          </a:p>
          <a:p>
            <a:pPr lvl="1" eaLnBrk="1" hangingPunct="1"/>
            <a:r>
              <a:rPr lang="en-US" sz="2000" smtClean="0"/>
              <a:t>Is it clear who has what role and responsibility for?  </a:t>
            </a:r>
          </a:p>
          <a:p>
            <a:pPr lvl="1" eaLnBrk="1" hangingPunct="1"/>
            <a:r>
              <a:rPr lang="en-US" sz="2000" smtClean="0"/>
              <a:t>Are decision-makers accountable?  </a:t>
            </a:r>
          </a:p>
          <a:p>
            <a:pPr lvl="1" eaLnBrk="1" hangingPunct="1"/>
            <a:r>
              <a:rPr lang="en-US" sz="2000" smtClean="0"/>
              <a:t>Are all potential participants involved?  </a:t>
            </a:r>
          </a:p>
          <a:p>
            <a:pPr eaLnBrk="1" hangingPunct="1">
              <a:buFont typeface="Arial" charset="0"/>
              <a:buNone/>
            </a:pPr>
            <a:endParaRPr lang="nl-BE" sz="2800" smtClean="0"/>
          </a:p>
        </p:txBody>
      </p:sp>
      <p:pic>
        <p:nvPicPr>
          <p:cNvPr id="17411"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17412"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17413" name="Picture 2"/>
          <p:cNvPicPr>
            <a:picLocks noChangeAspect="1" noChangeArrowheads="1"/>
          </p:cNvPicPr>
          <p:nvPr/>
        </p:nvPicPr>
        <p:blipFill>
          <a:blip r:embed="rId4"/>
          <a:srcRect/>
          <a:stretch>
            <a:fillRect/>
          </a:stretch>
        </p:blipFill>
        <p:spPr bwMode="auto">
          <a:xfrm>
            <a:off x="684213" y="4051300"/>
            <a:ext cx="3455987" cy="2592388"/>
          </a:xfrm>
          <a:prstGeom prst="rect">
            <a:avLst/>
          </a:prstGeom>
          <a:noFill/>
          <a:ln w="9525">
            <a:solidFill>
              <a:schemeClr val="tx1"/>
            </a:solidFill>
            <a:miter lim="800000"/>
            <a:headEnd/>
            <a:tailEnd/>
          </a:ln>
        </p:spPr>
      </p:pic>
      <p:pic>
        <p:nvPicPr>
          <p:cNvPr id="17414" name="Picture 3"/>
          <p:cNvPicPr>
            <a:picLocks noChangeAspect="1" noChangeArrowheads="1"/>
          </p:cNvPicPr>
          <p:nvPr/>
        </p:nvPicPr>
        <p:blipFill>
          <a:blip r:embed="rId5"/>
          <a:srcRect/>
          <a:stretch>
            <a:fillRect/>
          </a:stretch>
        </p:blipFill>
        <p:spPr bwMode="auto">
          <a:xfrm>
            <a:off x="4787900" y="4051300"/>
            <a:ext cx="3451225" cy="2592388"/>
          </a:xfrm>
          <a:prstGeom prst="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p:cNvSpPr>
          <p:nvPr>
            <p:ph type="title"/>
          </p:nvPr>
        </p:nvSpPr>
        <p:spPr>
          <a:xfrm>
            <a:off x="1187450" y="93663"/>
            <a:ext cx="5919788" cy="1162050"/>
          </a:xfrm>
        </p:spPr>
        <p:txBody>
          <a:bodyPr/>
          <a:lstStyle/>
          <a:p>
            <a:pPr algn="ctr" eaLnBrk="1" hangingPunct="1"/>
            <a:r>
              <a:rPr lang="en-GB" sz="2800" smtClean="0"/>
              <a:t>How can it be applied to place-keeping of open space?</a:t>
            </a:r>
          </a:p>
        </p:txBody>
      </p:sp>
      <p:sp>
        <p:nvSpPr>
          <p:cNvPr id="3" name="Text Placeholder 2"/>
          <p:cNvSpPr>
            <a:spLocks noGrp="1"/>
          </p:cNvSpPr>
          <p:nvPr>
            <p:ph type="body" sz="half" idx="2"/>
          </p:nvPr>
        </p:nvSpPr>
        <p:spPr>
          <a:xfrm>
            <a:off x="457200" y="1435100"/>
            <a:ext cx="6130925" cy="614363"/>
          </a:xfrm>
        </p:spPr>
        <p:txBody>
          <a:bodyPr/>
          <a:lstStyle/>
          <a:p>
            <a:pPr marL="285750" indent="-285750">
              <a:buFont typeface="Arial" pitchFamily="34" charset="0"/>
              <a:buChar char="•"/>
              <a:defRPr/>
            </a:pPr>
            <a:r>
              <a:rPr lang="en-US" sz="2800" dirty="0"/>
              <a:t>(2) Evaluation of place-keeping </a:t>
            </a:r>
            <a:r>
              <a:rPr lang="en-US" sz="2800" b="1" dirty="0"/>
              <a:t>results</a:t>
            </a:r>
            <a:r>
              <a:rPr lang="en-US" sz="2800" dirty="0"/>
              <a:t>: </a:t>
            </a:r>
          </a:p>
          <a:p>
            <a:pPr>
              <a:defRPr/>
            </a:pPr>
            <a:endParaRPr lang="en-GB" dirty="0"/>
          </a:p>
        </p:txBody>
      </p:sp>
      <p:pic>
        <p:nvPicPr>
          <p:cNvPr id="18435"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18436"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18437" name="Picture 6"/>
          <p:cNvPicPr>
            <a:picLocks noChangeAspect="1" noChangeArrowheads="1"/>
          </p:cNvPicPr>
          <p:nvPr/>
        </p:nvPicPr>
        <p:blipFill>
          <a:blip r:embed="rId4"/>
          <a:srcRect/>
          <a:stretch>
            <a:fillRect/>
          </a:stretch>
        </p:blipFill>
        <p:spPr bwMode="auto">
          <a:xfrm>
            <a:off x="6959600" y="1255713"/>
            <a:ext cx="2112963" cy="1585912"/>
          </a:xfrm>
          <a:prstGeom prst="rect">
            <a:avLst/>
          </a:prstGeom>
          <a:noFill/>
          <a:ln w="952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187450" y="93663"/>
            <a:ext cx="5919788" cy="1162050"/>
          </a:xfrm>
        </p:spPr>
        <p:txBody>
          <a:bodyPr/>
          <a:lstStyle/>
          <a:p>
            <a:pPr algn="ctr" eaLnBrk="1" hangingPunct="1"/>
            <a:r>
              <a:rPr lang="en-GB" sz="2800" smtClean="0"/>
              <a:t>How can it be applied to place-keeping of open space?</a:t>
            </a:r>
          </a:p>
        </p:txBody>
      </p:sp>
      <p:sp>
        <p:nvSpPr>
          <p:cNvPr id="19458" name="Tijdelijke aanduiding voor inhoud 2"/>
          <p:cNvSpPr>
            <a:spLocks noGrp="1"/>
          </p:cNvSpPr>
          <p:nvPr>
            <p:ph idx="1"/>
          </p:nvPr>
        </p:nvSpPr>
        <p:spPr>
          <a:xfrm>
            <a:off x="541338" y="2276475"/>
            <a:ext cx="5111750" cy="5853113"/>
          </a:xfrm>
        </p:spPr>
        <p:txBody>
          <a:bodyPr/>
          <a:lstStyle/>
          <a:p>
            <a:pPr lvl="1" eaLnBrk="1" hangingPunct="1"/>
            <a:endParaRPr lang="en-US" sz="2000" smtClean="0"/>
          </a:p>
          <a:p>
            <a:pPr lvl="1" eaLnBrk="1" hangingPunct="1"/>
            <a:r>
              <a:rPr lang="en-US" sz="2000" smtClean="0"/>
              <a:t>Is the place </a:t>
            </a:r>
            <a:r>
              <a:rPr lang="en-US" sz="2000" b="1" smtClean="0"/>
              <a:t>well-maintained? </a:t>
            </a:r>
          </a:p>
          <a:p>
            <a:pPr lvl="1" eaLnBrk="1" hangingPunct="1"/>
            <a:endParaRPr lang="en-US" sz="2000" smtClean="0"/>
          </a:p>
          <a:p>
            <a:pPr lvl="1" eaLnBrk="1" hangingPunct="1"/>
            <a:endParaRPr lang="en-US" sz="2000" smtClean="0"/>
          </a:p>
          <a:p>
            <a:pPr eaLnBrk="1" hangingPunct="1">
              <a:buFont typeface="Arial" charset="0"/>
              <a:buNone/>
            </a:pPr>
            <a:endParaRPr lang="nl-BE" sz="2800" smtClean="0"/>
          </a:p>
        </p:txBody>
      </p:sp>
      <p:sp>
        <p:nvSpPr>
          <p:cNvPr id="3" name="Text Placeholder 2"/>
          <p:cNvSpPr>
            <a:spLocks noGrp="1"/>
          </p:cNvSpPr>
          <p:nvPr>
            <p:ph type="body" sz="half" idx="2"/>
          </p:nvPr>
        </p:nvSpPr>
        <p:spPr>
          <a:xfrm>
            <a:off x="457200" y="1435100"/>
            <a:ext cx="6130925" cy="614363"/>
          </a:xfrm>
        </p:spPr>
        <p:txBody>
          <a:bodyPr/>
          <a:lstStyle/>
          <a:p>
            <a:pPr marL="285750" indent="-285750">
              <a:buFont typeface="Arial" pitchFamily="34" charset="0"/>
              <a:buChar char="•"/>
              <a:defRPr/>
            </a:pPr>
            <a:r>
              <a:rPr lang="en-US" sz="2800" dirty="0"/>
              <a:t>(2) Evaluation of place-keeping </a:t>
            </a:r>
            <a:r>
              <a:rPr lang="en-US" sz="2800" b="1" dirty="0"/>
              <a:t>results</a:t>
            </a:r>
            <a:r>
              <a:rPr lang="en-US" sz="2800" dirty="0"/>
              <a:t>: </a:t>
            </a:r>
          </a:p>
          <a:p>
            <a:pPr>
              <a:defRPr/>
            </a:pPr>
            <a:endParaRPr lang="en-GB" dirty="0"/>
          </a:p>
        </p:txBody>
      </p:sp>
      <p:pic>
        <p:nvPicPr>
          <p:cNvPr id="19460"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19461"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19462" name="Picture 3"/>
          <p:cNvPicPr>
            <a:picLocks noChangeAspect="1" noChangeArrowheads="1"/>
          </p:cNvPicPr>
          <p:nvPr/>
        </p:nvPicPr>
        <p:blipFill>
          <a:blip r:embed="rId4"/>
          <a:srcRect/>
          <a:stretch>
            <a:fillRect/>
          </a:stretch>
        </p:blipFill>
        <p:spPr bwMode="auto">
          <a:xfrm>
            <a:off x="4692650" y="2117725"/>
            <a:ext cx="2092325" cy="1566863"/>
          </a:xfrm>
          <a:prstGeom prst="rect">
            <a:avLst/>
          </a:prstGeom>
          <a:noFill/>
          <a:ln w="9525">
            <a:solidFill>
              <a:schemeClr val="tx1"/>
            </a:solidFill>
            <a:miter lim="800000"/>
            <a:headEnd/>
            <a:tailEnd/>
          </a:ln>
        </p:spPr>
      </p:pic>
      <p:pic>
        <p:nvPicPr>
          <p:cNvPr id="19463" name="Picture 6"/>
          <p:cNvPicPr>
            <a:picLocks noChangeAspect="1" noChangeArrowheads="1"/>
          </p:cNvPicPr>
          <p:nvPr/>
        </p:nvPicPr>
        <p:blipFill>
          <a:blip r:embed="rId5"/>
          <a:srcRect/>
          <a:stretch>
            <a:fillRect/>
          </a:stretch>
        </p:blipFill>
        <p:spPr bwMode="auto">
          <a:xfrm>
            <a:off x="6959600" y="1255713"/>
            <a:ext cx="2112963" cy="1585912"/>
          </a:xfrm>
          <a:prstGeom prst="rect">
            <a:avLst/>
          </a:prstGeom>
          <a:noFill/>
          <a:ln w="9525">
            <a:solidFill>
              <a:schemeClr val="tx1"/>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1187450" y="93663"/>
            <a:ext cx="5919788" cy="1162050"/>
          </a:xfrm>
        </p:spPr>
        <p:txBody>
          <a:bodyPr/>
          <a:lstStyle/>
          <a:p>
            <a:pPr algn="ctr" eaLnBrk="1" hangingPunct="1"/>
            <a:r>
              <a:rPr lang="en-GB" sz="2800" smtClean="0"/>
              <a:t>How can it be applied to place-keeping of open space?</a:t>
            </a:r>
          </a:p>
        </p:txBody>
      </p:sp>
      <p:sp>
        <p:nvSpPr>
          <p:cNvPr id="20482" name="Tijdelijke aanduiding voor inhoud 2"/>
          <p:cNvSpPr>
            <a:spLocks noGrp="1"/>
          </p:cNvSpPr>
          <p:nvPr>
            <p:ph idx="1"/>
          </p:nvPr>
        </p:nvSpPr>
        <p:spPr>
          <a:xfrm>
            <a:off x="541338" y="2276475"/>
            <a:ext cx="5111750" cy="5853113"/>
          </a:xfrm>
        </p:spPr>
        <p:txBody>
          <a:bodyPr/>
          <a:lstStyle/>
          <a:p>
            <a:pPr lvl="1" eaLnBrk="1" hangingPunct="1"/>
            <a:endParaRPr lang="en-US" sz="2000" smtClean="0"/>
          </a:p>
          <a:p>
            <a:pPr lvl="1" eaLnBrk="1" hangingPunct="1"/>
            <a:r>
              <a:rPr lang="en-US" sz="2000" smtClean="0"/>
              <a:t>Is the place </a:t>
            </a:r>
            <a:r>
              <a:rPr lang="en-US" sz="2000" b="1" smtClean="0"/>
              <a:t>well-maintained? </a:t>
            </a:r>
          </a:p>
          <a:p>
            <a:pPr lvl="1" eaLnBrk="1" hangingPunct="1"/>
            <a:endParaRPr lang="en-US" sz="2000" smtClean="0"/>
          </a:p>
          <a:p>
            <a:pPr lvl="1" eaLnBrk="1" hangingPunct="1"/>
            <a:endParaRPr lang="en-US" sz="2000" smtClean="0"/>
          </a:p>
          <a:p>
            <a:pPr lvl="1" eaLnBrk="1" hangingPunct="1"/>
            <a:r>
              <a:rPr lang="en-US" sz="2000" smtClean="0"/>
              <a:t>Is the place </a:t>
            </a:r>
            <a:r>
              <a:rPr lang="en-US" sz="2000" b="1" smtClean="0"/>
              <a:t>well-used?</a:t>
            </a:r>
          </a:p>
          <a:p>
            <a:pPr lvl="1" eaLnBrk="1" hangingPunct="1"/>
            <a:endParaRPr lang="en-US" sz="2000" smtClean="0"/>
          </a:p>
          <a:p>
            <a:pPr eaLnBrk="1" hangingPunct="1">
              <a:buFont typeface="Arial" charset="0"/>
              <a:buNone/>
            </a:pPr>
            <a:endParaRPr lang="nl-BE" sz="2800" smtClean="0"/>
          </a:p>
        </p:txBody>
      </p:sp>
      <p:sp>
        <p:nvSpPr>
          <p:cNvPr id="3" name="Text Placeholder 2"/>
          <p:cNvSpPr>
            <a:spLocks noGrp="1"/>
          </p:cNvSpPr>
          <p:nvPr>
            <p:ph type="body" sz="half" idx="2"/>
          </p:nvPr>
        </p:nvSpPr>
        <p:spPr>
          <a:xfrm>
            <a:off x="457200" y="1435100"/>
            <a:ext cx="6130925" cy="614363"/>
          </a:xfrm>
        </p:spPr>
        <p:txBody>
          <a:bodyPr/>
          <a:lstStyle/>
          <a:p>
            <a:pPr marL="285750" indent="-285750">
              <a:buFont typeface="Arial" pitchFamily="34" charset="0"/>
              <a:buChar char="•"/>
              <a:defRPr/>
            </a:pPr>
            <a:r>
              <a:rPr lang="en-US" sz="2800" dirty="0"/>
              <a:t>(2) Evaluation of place-keeping </a:t>
            </a:r>
            <a:r>
              <a:rPr lang="en-US" sz="2800" b="1" dirty="0"/>
              <a:t>results</a:t>
            </a:r>
            <a:r>
              <a:rPr lang="en-US" sz="2800" dirty="0"/>
              <a:t>: </a:t>
            </a:r>
          </a:p>
          <a:p>
            <a:pPr>
              <a:defRPr/>
            </a:pPr>
            <a:endParaRPr lang="en-GB" dirty="0"/>
          </a:p>
        </p:txBody>
      </p:sp>
      <p:pic>
        <p:nvPicPr>
          <p:cNvPr id="20484"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20485"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20486" name="Picture 2"/>
          <p:cNvPicPr>
            <a:picLocks noChangeAspect="1" noChangeArrowheads="1"/>
          </p:cNvPicPr>
          <p:nvPr/>
        </p:nvPicPr>
        <p:blipFill>
          <a:blip r:embed="rId4"/>
          <a:srcRect/>
          <a:stretch>
            <a:fillRect/>
          </a:stretch>
        </p:blipFill>
        <p:spPr bwMode="auto">
          <a:xfrm>
            <a:off x="6919913" y="3213100"/>
            <a:ext cx="2152650" cy="1533525"/>
          </a:xfrm>
          <a:prstGeom prst="rect">
            <a:avLst/>
          </a:prstGeom>
          <a:noFill/>
          <a:ln w="9525">
            <a:solidFill>
              <a:schemeClr val="tx1"/>
            </a:solidFill>
            <a:miter lim="800000"/>
            <a:headEnd/>
            <a:tailEnd/>
          </a:ln>
        </p:spPr>
      </p:pic>
      <p:pic>
        <p:nvPicPr>
          <p:cNvPr id="20487" name="Picture 3"/>
          <p:cNvPicPr>
            <a:picLocks noChangeAspect="1" noChangeArrowheads="1"/>
          </p:cNvPicPr>
          <p:nvPr/>
        </p:nvPicPr>
        <p:blipFill>
          <a:blip r:embed="rId5"/>
          <a:srcRect/>
          <a:stretch>
            <a:fillRect/>
          </a:stretch>
        </p:blipFill>
        <p:spPr bwMode="auto">
          <a:xfrm>
            <a:off x="4692650" y="2117725"/>
            <a:ext cx="2092325" cy="1566863"/>
          </a:xfrm>
          <a:prstGeom prst="rect">
            <a:avLst/>
          </a:prstGeom>
          <a:noFill/>
          <a:ln w="9525">
            <a:solidFill>
              <a:schemeClr val="tx1"/>
            </a:solidFill>
            <a:miter lim="800000"/>
            <a:headEnd/>
            <a:tailEnd/>
          </a:ln>
        </p:spPr>
      </p:pic>
      <p:pic>
        <p:nvPicPr>
          <p:cNvPr id="20488" name="Picture 6"/>
          <p:cNvPicPr>
            <a:picLocks noChangeAspect="1" noChangeArrowheads="1"/>
          </p:cNvPicPr>
          <p:nvPr/>
        </p:nvPicPr>
        <p:blipFill>
          <a:blip r:embed="rId6"/>
          <a:srcRect/>
          <a:stretch>
            <a:fillRect/>
          </a:stretch>
        </p:blipFill>
        <p:spPr bwMode="auto">
          <a:xfrm>
            <a:off x="6959600" y="1255713"/>
            <a:ext cx="2112963" cy="1585912"/>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a:xfrm>
            <a:off x="1187450" y="93663"/>
            <a:ext cx="5919788" cy="1162050"/>
          </a:xfrm>
        </p:spPr>
        <p:txBody>
          <a:bodyPr/>
          <a:lstStyle/>
          <a:p>
            <a:pPr algn="ctr" eaLnBrk="1" hangingPunct="1"/>
            <a:r>
              <a:rPr lang="en-GB" sz="2800" smtClean="0"/>
              <a:t>How can it be applied to place-keeping of open space?</a:t>
            </a:r>
          </a:p>
        </p:txBody>
      </p:sp>
      <p:sp>
        <p:nvSpPr>
          <p:cNvPr id="21506" name="Tijdelijke aanduiding voor inhoud 2"/>
          <p:cNvSpPr>
            <a:spLocks noGrp="1"/>
          </p:cNvSpPr>
          <p:nvPr>
            <p:ph idx="1"/>
          </p:nvPr>
        </p:nvSpPr>
        <p:spPr>
          <a:xfrm>
            <a:off x="541338" y="2276475"/>
            <a:ext cx="5111750" cy="5853113"/>
          </a:xfrm>
        </p:spPr>
        <p:txBody>
          <a:bodyPr/>
          <a:lstStyle/>
          <a:p>
            <a:pPr lvl="1" eaLnBrk="1" hangingPunct="1"/>
            <a:endParaRPr lang="en-US" sz="2000" smtClean="0"/>
          </a:p>
          <a:p>
            <a:pPr lvl="1" eaLnBrk="1" hangingPunct="1"/>
            <a:r>
              <a:rPr lang="en-US" sz="2000" smtClean="0"/>
              <a:t>Is the place </a:t>
            </a:r>
            <a:r>
              <a:rPr lang="en-US" sz="2000" b="1" smtClean="0"/>
              <a:t>well-maintained? </a:t>
            </a:r>
          </a:p>
          <a:p>
            <a:pPr lvl="1" eaLnBrk="1" hangingPunct="1"/>
            <a:endParaRPr lang="en-US" sz="2000" smtClean="0"/>
          </a:p>
          <a:p>
            <a:pPr lvl="1" eaLnBrk="1" hangingPunct="1"/>
            <a:endParaRPr lang="en-US" sz="2000" smtClean="0"/>
          </a:p>
          <a:p>
            <a:pPr lvl="1" eaLnBrk="1" hangingPunct="1"/>
            <a:r>
              <a:rPr lang="en-US" sz="2000" smtClean="0"/>
              <a:t>Is the place </a:t>
            </a:r>
            <a:r>
              <a:rPr lang="en-US" sz="2000" b="1" smtClean="0"/>
              <a:t>well-used?</a:t>
            </a:r>
          </a:p>
          <a:p>
            <a:pPr lvl="1" eaLnBrk="1" hangingPunct="1"/>
            <a:endParaRPr lang="en-US" sz="2000" smtClean="0"/>
          </a:p>
          <a:p>
            <a:pPr lvl="1" eaLnBrk="1" hangingPunct="1"/>
            <a:r>
              <a:rPr lang="en-GB" sz="2000" smtClean="0"/>
              <a:t>Have local people involved in PK benefited from this involvement (e.g. in terms of wellbeing, sense of ownership, etc)? Has the wider local community gained from the place being well kept up and used (e.g. increased local sense of identity, less vandalism, etc)?</a:t>
            </a:r>
          </a:p>
          <a:p>
            <a:pPr eaLnBrk="1" hangingPunct="1">
              <a:buFont typeface="Arial" charset="0"/>
              <a:buNone/>
            </a:pPr>
            <a:endParaRPr lang="nl-BE" sz="2800" smtClean="0"/>
          </a:p>
        </p:txBody>
      </p:sp>
      <p:sp>
        <p:nvSpPr>
          <p:cNvPr id="3" name="Text Placeholder 2"/>
          <p:cNvSpPr>
            <a:spLocks noGrp="1"/>
          </p:cNvSpPr>
          <p:nvPr>
            <p:ph type="body" sz="half" idx="2"/>
          </p:nvPr>
        </p:nvSpPr>
        <p:spPr>
          <a:xfrm>
            <a:off x="457200" y="1435100"/>
            <a:ext cx="6130925" cy="614363"/>
          </a:xfrm>
        </p:spPr>
        <p:txBody>
          <a:bodyPr/>
          <a:lstStyle/>
          <a:p>
            <a:pPr marL="285750" indent="-285750">
              <a:buFont typeface="Arial" pitchFamily="34" charset="0"/>
              <a:buChar char="•"/>
              <a:defRPr/>
            </a:pPr>
            <a:r>
              <a:rPr lang="en-US" sz="2800" dirty="0"/>
              <a:t>(2) Evaluation of place-keeping </a:t>
            </a:r>
            <a:r>
              <a:rPr lang="en-US" sz="2800" b="1" dirty="0"/>
              <a:t>results</a:t>
            </a:r>
            <a:r>
              <a:rPr lang="en-US" sz="2800" dirty="0"/>
              <a:t>: </a:t>
            </a:r>
          </a:p>
          <a:p>
            <a:pPr>
              <a:defRPr/>
            </a:pPr>
            <a:endParaRPr lang="en-GB" dirty="0"/>
          </a:p>
        </p:txBody>
      </p:sp>
      <p:pic>
        <p:nvPicPr>
          <p:cNvPr id="21508" name="Afbeelding 3" descr="logo definitief.JPG"/>
          <p:cNvPicPr>
            <a:picLocks noChangeAspect="1"/>
          </p:cNvPicPr>
          <p:nvPr/>
        </p:nvPicPr>
        <p:blipFill>
          <a:blip r:embed="rId2"/>
          <a:srcRect/>
          <a:stretch>
            <a:fillRect/>
          </a:stretch>
        </p:blipFill>
        <p:spPr bwMode="auto">
          <a:xfrm>
            <a:off x="179388" y="188913"/>
            <a:ext cx="722312" cy="1079500"/>
          </a:xfrm>
          <a:prstGeom prst="rect">
            <a:avLst/>
          </a:prstGeom>
          <a:noFill/>
          <a:ln w="9525">
            <a:noFill/>
            <a:miter lim="800000"/>
            <a:headEnd/>
            <a:tailEnd/>
          </a:ln>
        </p:spPr>
      </p:pic>
      <p:pic>
        <p:nvPicPr>
          <p:cNvPr id="21509" name="Afbeelding 4" descr="NSRP_logo_EU voor webpagina.jpg"/>
          <p:cNvPicPr>
            <a:picLocks noChangeAspect="1"/>
          </p:cNvPicPr>
          <p:nvPr/>
        </p:nvPicPr>
        <p:blipFill>
          <a:blip r:embed="rId3"/>
          <a:srcRect/>
          <a:stretch>
            <a:fillRect/>
          </a:stretch>
        </p:blipFill>
        <p:spPr bwMode="auto">
          <a:xfrm>
            <a:off x="7107238" y="188913"/>
            <a:ext cx="1857375" cy="936625"/>
          </a:xfrm>
          <a:prstGeom prst="rect">
            <a:avLst/>
          </a:prstGeom>
          <a:noFill/>
          <a:ln w="9525">
            <a:noFill/>
            <a:miter lim="800000"/>
            <a:headEnd/>
            <a:tailEnd/>
          </a:ln>
        </p:spPr>
      </p:pic>
      <p:pic>
        <p:nvPicPr>
          <p:cNvPr id="21510" name="Picture 2"/>
          <p:cNvPicPr>
            <a:picLocks noChangeAspect="1" noChangeArrowheads="1"/>
          </p:cNvPicPr>
          <p:nvPr/>
        </p:nvPicPr>
        <p:blipFill>
          <a:blip r:embed="rId4"/>
          <a:srcRect/>
          <a:stretch>
            <a:fillRect/>
          </a:stretch>
        </p:blipFill>
        <p:spPr bwMode="auto">
          <a:xfrm>
            <a:off x="6919913" y="3213100"/>
            <a:ext cx="2152650" cy="1533525"/>
          </a:xfrm>
          <a:prstGeom prst="rect">
            <a:avLst/>
          </a:prstGeom>
          <a:noFill/>
          <a:ln w="9525">
            <a:solidFill>
              <a:schemeClr val="tx1"/>
            </a:solidFill>
            <a:miter lim="800000"/>
            <a:headEnd/>
            <a:tailEnd/>
          </a:ln>
        </p:spPr>
      </p:pic>
      <p:pic>
        <p:nvPicPr>
          <p:cNvPr id="21511" name="Picture 3"/>
          <p:cNvPicPr>
            <a:picLocks noChangeAspect="1" noChangeArrowheads="1"/>
          </p:cNvPicPr>
          <p:nvPr/>
        </p:nvPicPr>
        <p:blipFill>
          <a:blip r:embed="rId5"/>
          <a:srcRect/>
          <a:stretch>
            <a:fillRect/>
          </a:stretch>
        </p:blipFill>
        <p:spPr bwMode="auto">
          <a:xfrm>
            <a:off x="4692650" y="2117725"/>
            <a:ext cx="2092325" cy="1566863"/>
          </a:xfrm>
          <a:prstGeom prst="rect">
            <a:avLst/>
          </a:prstGeom>
          <a:noFill/>
          <a:ln w="9525">
            <a:solidFill>
              <a:schemeClr val="tx1"/>
            </a:solidFill>
            <a:miter lim="800000"/>
            <a:headEnd/>
            <a:tailEnd/>
          </a:ln>
        </p:spPr>
      </p:pic>
      <p:pic>
        <p:nvPicPr>
          <p:cNvPr id="21512" name="Picture 4"/>
          <p:cNvPicPr>
            <a:picLocks noChangeAspect="1" noChangeArrowheads="1"/>
          </p:cNvPicPr>
          <p:nvPr/>
        </p:nvPicPr>
        <p:blipFill>
          <a:blip r:embed="rId6"/>
          <a:srcRect/>
          <a:stretch>
            <a:fillRect/>
          </a:stretch>
        </p:blipFill>
        <p:spPr bwMode="auto">
          <a:xfrm>
            <a:off x="5927725" y="5084763"/>
            <a:ext cx="2205038" cy="1657350"/>
          </a:xfrm>
          <a:prstGeom prst="rect">
            <a:avLst/>
          </a:prstGeom>
          <a:noFill/>
          <a:ln w="9525">
            <a:solidFill>
              <a:schemeClr val="tx1"/>
            </a:solidFill>
            <a:miter lim="800000"/>
            <a:headEnd/>
            <a:tailEnd/>
          </a:ln>
        </p:spPr>
      </p:pic>
      <p:pic>
        <p:nvPicPr>
          <p:cNvPr id="21513" name="Picture 6"/>
          <p:cNvPicPr>
            <a:picLocks noChangeAspect="1" noChangeArrowheads="1"/>
          </p:cNvPicPr>
          <p:nvPr/>
        </p:nvPicPr>
        <p:blipFill>
          <a:blip r:embed="rId7"/>
          <a:srcRect/>
          <a:stretch>
            <a:fillRect/>
          </a:stretch>
        </p:blipFill>
        <p:spPr bwMode="auto">
          <a:xfrm>
            <a:off x="6959600" y="1255713"/>
            <a:ext cx="2112963" cy="1585912"/>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2108</Words>
  <Application>Microsoft Macintosh PowerPoint</Application>
  <PresentationFormat>On-screen Show (4:3)</PresentationFormat>
  <Paragraphs>251</Paragraphs>
  <Slides>40</Slides>
  <Notes>0</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40</vt:i4>
      </vt:variant>
    </vt:vector>
  </HeadingPairs>
  <TitlesOfParts>
    <vt:vector size="48" baseType="lpstr">
      <vt:lpstr>Arial</vt:lpstr>
      <vt:lpstr>Calibri</vt:lpstr>
      <vt:lpstr>Tw Cen MT</vt:lpstr>
      <vt:lpstr>Times New Roman</vt:lpstr>
      <vt:lpstr>宋体</vt:lpstr>
      <vt:lpstr>Wingdings</vt:lpstr>
      <vt:lpstr>ＭＳ Ｐゴシック</vt:lpstr>
      <vt:lpstr>Office-thema</vt:lpstr>
      <vt:lpstr>Valuation &amp; evaluation: How can the valuation and evaluation of open space contribute to its long-term management? Lessons from MP4</vt:lpstr>
      <vt:lpstr>Slide 2</vt:lpstr>
      <vt:lpstr>Evaluation – What is it?</vt:lpstr>
      <vt:lpstr>Importance of robust evaluation of place-keeping </vt:lpstr>
      <vt:lpstr>How can it be applied to place-keeping of open space?</vt:lpstr>
      <vt:lpstr>How can it be applied to place-keeping of open space?</vt:lpstr>
      <vt:lpstr>How can it be applied to place-keeping of open space?</vt:lpstr>
      <vt:lpstr>How can it be applied to place-keeping of open space?</vt:lpstr>
      <vt:lpstr>How can it be applied to place-keeping of open space?</vt:lpstr>
      <vt:lpstr>How to ‘measure’ place-keeping?</vt:lpstr>
      <vt:lpstr>Approaches &amp; considerations</vt:lpstr>
      <vt:lpstr>Over to Pieter!</vt:lpstr>
      <vt:lpstr>Valuation &amp; evaluation: How can the valuation and evaluation of open space contribute to its long-term management?  Experiences from MP4 pilot projects</vt:lpstr>
      <vt:lpstr> On the ground: establishing a baseline through Sociotope mapping - Gothenburg, Sweden  </vt:lpstr>
      <vt:lpstr> On the ground: establishing a baseline through Sociotope mapping - Gothenburg, Sweden  </vt:lpstr>
      <vt:lpstr>Slide 16</vt:lpstr>
      <vt:lpstr> On the ground: establishing a baseline through E-mapping - Gothenburg, Sweden &amp; Sheffield, UK </vt:lpstr>
      <vt:lpstr> On the ground: establishing a baseline through Rec-mapping - Gothenburg, Sweden &amp; Sheffield, UK  </vt:lpstr>
      <vt:lpstr> On the ground: establishing a baseline through Rec-mapping - Gothenburg, Sweden  </vt:lpstr>
      <vt:lpstr> On the ground: establishing a baseline through Sociotope and E-mapping </vt:lpstr>
      <vt:lpstr> On the ground: maintenance standards – Emmen, Netherlands </vt:lpstr>
      <vt:lpstr>Slide 22</vt:lpstr>
      <vt:lpstr>Slide 23</vt:lpstr>
      <vt:lpstr> On the ground: maintenance standards – Emmen, Netherlands </vt:lpstr>
      <vt:lpstr>Slide 25</vt:lpstr>
      <vt:lpstr> On the ground: maintenance standards – Emmen, Netherlands </vt:lpstr>
      <vt:lpstr> On the ground: maintenance standards – Emmen, Netherlands </vt:lpstr>
      <vt:lpstr> Process: mapping community capacity - Sheffield, UK  </vt:lpstr>
      <vt:lpstr> Process: mapping community capacity - Sheffield, UK  </vt:lpstr>
      <vt:lpstr> Process: mapping community capacity - Sheffield, UK  </vt:lpstr>
      <vt:lpstr> Process: mapping community capacity - Sheffield, UK  </vt:lpstr>
      <vt:lpstr> Process: mapping community capacity - Sheffield, UK  </vt:lpstr>
      <vt:lpstr> Process: mapping community capacity - Sheffield, UK  </vt:lpstr>
      <vt:lpstr> Process: Village-wide evaluation – Emmen, Netherlands  </vt:lpstr>
      <vt:lpstr> Process: Village-wide evaluation – Emmen, Netherlands  </vt:lpstr>
      <vt:lpstr>Back to Filip!</vt:lpstr>
      <vt:lpstr>Key findings from MP4 (1)</vt:lpstr>
      <vt:lpstr>Key findings from MP4 (2)</vt:lpstr>
      <vt:lpstr>Key findings from MP4 (3)</vt:lpstr>
      <vt:lpstr>Slide 40</vt:lpstr>
    </vt:vector>
  </TitlesOfParts>
  <Company>VLM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Partnership</dc:title>
  <dc:creator>sgbr</dc:creator>
  <cp:lastModifiedBy>Sheffield City Council</cp:lastModifiedBy>
  <cp:revision>82</cp:revision>
  <cp:lastPrinted>2012-05-03T17:06:04Z</cp:lastPrinted>
  <dcterms:created xsi:type="dcterms:W3CDTF">2011-10-03T12:39:40Z</dcterms:created>
  <dcterms:modified xsi:type="dcterms:W3CDTF">2012-07-13T15:33:06Z</dcterms:modified>
</cp:coreProperties>
</file>